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sldIdLst>
    <p:sldId id="256" r:id="rId2"/>
    <p:sldId id="287" r:id="rId3"/>
    <p:sldId id="288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89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90" r:id="rId26"/>
    <p:sldId id="277" r:id="rId27"/>
    <p:sldId id="294" r:id="rId28"/>
    <p:sldId id="293" r:id="rId29"/>
    <p:sldId id="286" r:id="rId30"/>
    <p:sldId id="281" r:id="rId31"/>
    <p:sldId id="295" r:id="rId32"/>
    <p:sldId id="282" r:id="rId33"/>
    <p:sldId id="283" r:id="rId34"/>
    <p:sldId id="285" r:id="rId35"/>
    <p:sldId id="291" r:id="rId36"/>
    <p:sldId id="284" r:id="rId37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3" d="100"/>
          <a:sy n="113" d="100"/>
        </p:scale>
        <p:origin x="47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Planilha1!$B$1</c:f>
              <c:strCache>
                <c:ptCount val="1"/>
                <c:pt idx="0">
                  <c:v>Idade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Planilha1!$A$2:$A$5</c:f>
              <c:strCache>
                <c:ptCount val="4"/>
                <c:pt idx="0">
                  <c:v>18 a 21</c:v>
                </c:pt>
                <c:pt idx="1">
                  <c:v>22 a 29</c:v>
                </c:pt>
                <c:pt idx="2">
                  <c:v>30 a 39</c:v>
                </c:pt>
                <c:pt idx="3">
                  <c:v>40 a 49</c:v>
                </c:pt>
              </c:strCache>
            </c:strRef>
          </c:cat>
          <c:val>
            <c:numRef>
              <c:f>Planilha1!$B$2:$B$5</c:f>
              <c:numCache>
                <c:formatCode>0.00%</c:formatCode>
                <c:ptCount val="4"/>
                <c:pt idx="0" formatCode="0%">
                  <c:v>0.27</c:v>
                </c:pt>
                <c:pt idx="1">
                  <c:v>0.33300000000000002</c:v>
                </c:pt>
                <c:pt idx="2">
                  <c:v>0.317</c:v>
                </c:pt>
                <c:pt idx="3">
                  <c:v>7.9000000000000001E-2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3F5-412B-99C4-C937DFD98BD0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Planilha1!$B$1</c:f>
              <c:strCache>
                <c:ptCount val="1"/>
                <c:pt idx="0">
                  <c:v>Tecnologia na Ed. Artística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Planilha1!$A$2:$A$3</c:f>
              <c:strCache>
                <c:ptCount val="2"/>
                <c:pt idx="0">
                  <c:v>Traria interesse</c:v>
                </c:pt>
                <c:pt idx="1">
                  <c:v>Não traria interesse</c:v>
                </c:pt>
              </c:strCache>
            </c:strRef>
          </c:cat>
          <c:val>
            <c:numRef>
              <c:f>Planilha1!$B$2:$B$3</c:f>
              <c:numCache>
                <c:formatCode>0.00%</c:formatCode>
                <c:ptCount val="2"/>
                <c:pt idx="0">
                  <c:v>0.92100000000000004</c:v>
                </c:pt>
                <c:pt idx="1">
                  <c:v>7.9000000000000001E-2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BA5-440B-9245-909AFD6EBADB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Planilha1!$B$1</c:f>
              <c:strCache>
                <c:ptCount val="1"/>
                <c:pt idx="0">
                  <c:v>Gênero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Planilha1!$A$2:$A$5</c:f>
              <c:strCache>
                <c:ptCount val="4"/>
                <c:pt idx="0">
                  <c:v>Masculino</c:v>
                </c:pt>
                <c:pt idx="1">
                  <c:v>Feminino</c:v>
                </c:pt>
                <c:pt idx="2">
                  <c:v>Não-binário</c:v>
                </c:pt>
                <c:pt idx="3">
                  <c:v>Prefiro não dizer</c:v>
                </c:pt>
              </c:strCache>
            </c:strRef>
          </c:cat>
          <c:val>
            <c:numRef>
              <c:f>Planilha1!$B$2:$B$5</c:f>
              <c:numCache>
                <c:formatCode>0.00%</c:formatCode>
                <c:ptCount val="4"/>
                <c:pt idx="0">
                  <c:v>0.76200000000000001</c:v>
                </c:pt>
                <c:pt idx="1">
                  <c:v>0.20599999999999999</c:v>
                </c:pt>
                <c:pt idx="2">
                  <c:v>1.6E-2</c:v>
                </c:pt>
                <c:pt idx="3">
                  <c:v>1.6E-2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D42-44A5-9EBD-E265EFBE35C6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Planilha1!$B$1</c:f>
              <c:strCache>
                <c:ptCount val="1"/>
                <c:pt idx="0">
                  <c:v>Escolaridade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Planilha1!$A$2:$A$4</c:f>
              <c:strCache>
                <c:ptCount val="3"/>
                <c:pt idx="0">
                  <c:v>Médio completo</c:v>
                </c:pt>
                <c:pt idx="1">
                  <c:v>Superior incompleto</c:v>
                </c:pt>
                <c:pt idx="2">
                  <c:v>Superior completo</c:v>
                </c:pt>
              </c:strCache>
            </c:strRef>
          </c:cat>
          <c:val>
            <c:numRef>
              <c:f>Planilha1!$B$2:$B$4</c:f>
              <c:numCache>
                <c:formatCode>0%</c:formatCode>
                <c:ptCount val="3"/>
                <c:pt idx="0" formatCode="0.00%">
                  <c:v>6.3E-2</c:v>
                </c:pt>
                <c:pt idx="1">
                  <c:v>0.46</c:v>
                </c:pt>
                <c:pt idx="2" formatCode="0.00%">
                  <c:v>0.47599999999999998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27D-4137-8C2B-A0E536113979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Planilha1!$B$1</c:f>
              <c:strCache>
                <c:ptCount val="1"/>
                <c:pt idx="0">
                  <c:v>Ed. Art. no Ensino Fundamental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Planilha1!$A$2:$A$4</c:f>
              <c:strCache>
                <c:ptCount val="3"/>
                <c:pt idx="0">
                  <c:v>Cursaram</c:v>
                </c:pt>
                <c:pt idx="1">
                  <c:v>Não cursaram</c:v>
                </c:pt>
                <c:pt idx="2">
                  <c:v>Não lembram</c:v>
                </c:pt>
              </c:strCache>
            </c:strRef>
          </c:cat>
          <c:val>
            <c:numRef>
              <c:f>Planilha1!$B$2:$B$4</c:f>
              <c:numCache>
                <c:formatCode>0.00%</c:formatCode>
                <c:ptCount val="3"/>
                <c:pt idx="0">
                  <c:v>0.96799999999999997</c:v>
                </c:pt>
                <c:pt idx="1">
                  <c:v>1.6E-2</c:v>
                </c:pt>
                <c:pt idx="2">
                  <c:v>1.6E-2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97E-43EE-A211-10C9E221124C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Planilha1!$B$1</c:f>
              <c:strCache>
                <c:ptCount val="1"/>
                <c:pt idx="0">
                  <c:v>Sentimento em relação à disciplina no ensino fundamental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Planilha1!$A$2:$A$4</c:f>
              <c:strCache>
                <c:ptCount val="3"/>
                <c:pt idx="0">
                  <c:v>Gostavam</c:v>
                </c:pt>
                <c:pt idx="1">
                  <c:v>Não gostavam</c:v>
                </c:pt>
                <c:pt idx="2">
                  <c:v>Não cursaram</c:v>
                </c:pt>
              </c:strCache>
            </c:strRef>
          </c:cat>
          <c:val>
            <c:numRef>
              <c:f>Planilha1!$B$2:$B$4</c:f>
              <c:numCache>
                <c:formatCode>0.00%</c:formatCode>
                <c:ptCount val="3"/>
                <c:pt idx="0">
                  <c:v>0.57099999999999995</c:v>
                </c:pt>
                <c:pt idx="1">
                  <c:v>0.39700000000000002</c:v>
                </c:pt>
                <c:pt idx="2">
                  <c:v>3.2000000000000001E-2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5A2-4F41-B8A1-08D7772A05C8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Planilha1!$B$1</c:f>
              <c:strCache>
                <c:ptCount val="1"/>
                <c:pt idx="0">
                  <c:v>Ed. Art. No Ensino Médio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Planilha1!$A$2:$A$4</c:f>
              <c:strCache>
                <c:ptCount val="3"/>
                <c:pt idx="0">
                  <c:v>Cursaram</c:v>
                </c:pt>
                <c:pt idx="1">
                  <c:v>Não cursaram</c:v>
                </c:pt>
                <c:pt idx="2">
                  <c:v>Não lembram</c:v>
                </c:pt>
              </c:strCache>
            </c:strRef>
          </c:cat>
          <c:val>
            <c:numRef>
              <c:f>Planilha1!$B$2:$B$4</c:f>
              <c:numCache>
                <c:formatCode>0%</c:formatCode>
                <c:ptCount val="3"/>
                <c:pt idx="0" formatCode="0.00%">
                  <c:v>0.77800000000000002</c:v>
                </c:pt>
                <c:pt idx="1">
                  <c:v>0.19</c:v>
                </c:pt>
                <c:pt idx="2" formatCode="0.00%">
                  <c:v>3.2000000000000001E-2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21C-4826-8BA9-E89116DB7D46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Planilha1!$B$1</c:f>
              <c:strCache>
                <c:ptCount val="1"/>
                <c:pt idx="0">
                  <c:v>Sentimento em relação à disciplina no Ensino Médio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Planilha1!$A$2:$A$4</c:f>
              <c:strCache>
                <c:ptCount val="3"/>
                <c:pt idx="0">
                  <c:v>Gostavam</c:v>
                </c:pt>
                <c:pt idx="1">
                  <c:v>Não gostavam</c:v>
                </c:pt>
                <c:pt idx="2">
                  <c:v>Não cursaram</c:v>
                </c:pt>
              </c:strCache>
            </c:strRef>
          </c:cat>
          <c:val>
            <c:numRef>
              <c:f>Planilha1!$B$2:$B$4</c:f>
              <c:numCache>
                <c:formatCode>0.00%</c:formatCode>
                <c:ptCount val="3"/>
                <c:pt idx="0">
                  <c:v>0.52400000000000002</c:v>
                </c:pt>
                <c:pt idx="1">
                  <c:v>0.28599999999999998</c:v>
                </c:pt>
                <c:pt idx="2" formatCode="0%">
                  <c:v>0.19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EC0-4668-B187-186D27663EEA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Planilha1!$B$1</c:f>
              <c:strCache>
                <c:ptCount val="1"/>
                <c:pt idx="0">
                  <c:v>Importância da Ed. Artística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Planilha1!$A$2:$A$4</c:f>
              <c:strCache>
                <c:ptCount val="3"/>
                <c:pt idx="0">
                  <c:v>Essencial</c:v>
                </c:pt>
                <c:pt idx="1">
                  <c:v>Um pouco</c:v>
                </c:pt>
                <c:pt idx="2">
                  <c:v>Nem um pouco</c:v>
                </c:pt>
              </c:strCache>
            </c:strRef>
          </c:cat>
          <c:val>
            <c:numRef>
              <c:f>Planilha1!$B$2:$B$4</c:f>
              <c:numCache>
                <c:formatCode>0.00%</c:formatCode>
                <c:ptCount val="3"/>
                <c:pt idx="0">
                  <c:v>0.66700000000000004</c:v>
                </c:pt>
                <c:pt idx="1">
                  <c:v>0.30199999999999999</c:v>
                </c:pt>
                <c:pt idx="2">
                  <c:v>3.2000000000000001E-2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515-47B4-9E88-898398EC0153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Planilha1!$B$1</c:f>
              <c:strCache>
                <c:ptCount val="1"/>
                <c:pt idx="0">
                  <c:v>Tecnologia no modelo de educação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Planilha1!$A$2:$A$3</c:f>
              <c:strCache>
                <c:ptCount val="2"/>
                <c:pt idx="0">
                  <c:v>Traria benefícios</c:v>
                </c:pt>
                <c:pt idx="1">
                  <c:v>Não traria benefícios</c:v>
                </c:pt>
              </c:strCache>
            </c:strRef>
          </c:cat>
          <c:val>
            <c:numRef>
              <c:f>Planilha1!$B$2:$B$3</c:f>
              <c:numCache>
                <c:formatCode>0.00%</c:formatCode>
                <c:ptCount val="2"/>
                <c:pt idx="0">
                  <c:v>0.96799999999999997</c:v>
                </c:pt>
                <c:pt idx="1">
                  <c:v>3.2000000000000001E-2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DB1-4D04-8CAF-02FCAE20A089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28539B-DD17-41E8-BB56-0E937F7C937A}" type="datetimeFigureOut">
              <a:rPr lang="pt-BR" smtClean="0"/>
              <a:t>02/07/2021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82D753-9543-4952-A228-0AAD87BA1A2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603495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82D753-9543-4952-A228-0AAD87BA1A2C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171465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14A8BE-0E93-447F-972C-D0D0829BA9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443F777-CA05-4FB8-A5CF-4AB5ED3FED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C6E9B80-1506-4EFB-A8C9-A77877B148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B9749-1DB5-45E7-93A8-CC2DA07E7BF6}" type="datetimeFigureOut">
              <a:rPr lang="pt-BR" smtClean="0"/>
              <a:t>02/07/2021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893E884-EF49-4816-AD60-ECA6120569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64B335E-A786-4B66-A31D-571CF29F7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EE9EB-9C29-428C-B637-AD8CEB15268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815360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DEAB8A-2EC8-4403-8979-8DA05D0D8F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D467E6BA-EA35-48B3-806A-8CC8C5134D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FED8BCC-7D14-4AF8-BD6C-DA3E4AA8DB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B9749-1DB5-45E7-93A8-CC2DA07E7BF6}" type="datetimeFigureOut">
              <a:rPr lang="pt-BR" smtClean="0"/>
              <a:t>02/07/2021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E224F9B-9F20-4F30-AFB3-881DDE1BB2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B93659D-1040-4944-91CF-C66735A1C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EE9EB-9C29-428C-B637-AD8CEB15268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588613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3C12DDA7-F1E1-429E-9B2D-B4477253232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03DA4797-381D-4CD4-BA2A-70558DBE43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0A5D24D-04CC-4006-8CA0-19485B0968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B9749-1DB5-45E7-93A8-CC2DA07E7BF6}" type="datetimeFigureOut">
              <a:rPr lang="pt-BR" smtClean="0"/>
              <a:t>02/07/2021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8223D3D-406F-446B-AD16-088A05C8D8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5C68901-8937-4895-BD7E-FB1ACAE21A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EE9EB-9C29-428C-B637-AD8CEB15268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833783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97D10E4-8B7B-4E1A-97B6-429FE2F36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98CE64A-E367-4B31-B8DF-82CDB10F75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E8D9B46-2408-4A95-8E1F-11A307DB38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B9749-1DB5-45E7-93A8-CC2DA07E7BF6}" type="datetimeFigureOut">
              <a:rPr lang="pt-BR" smtClean="0"/>
              <a:t>02/07/2021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A8341CC-225F-4B08-B3D9-AC6071F5DE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AB79752-520F-4298-9C39-218B3872A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EE9EB-9C29-428C-B637-AD8CEB15268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183574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F75BF52-9D00-4D26-AC51-3EF643B1A9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965943B-F752-4FE2-A077-6F1665DB18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2CA7A38-4803-429B-A8DA-90EA980D5F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B9749-1DB5-45E7-93A8-CC2DA07E7BF6}" type="datetimeFigureOut">
              <a:rPr lang="pt-BR" smtClean="0"/>
              <a:t>02/07/2021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DBA8026-A6FA-4795-9E6E-10B526E9A6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BEAE269-538F-4CA9-99CA-6DC24AD9A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EE9EB-9C29-428C-B637-AD8CEB15268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711780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62ED8C-AFE8-41D2-985C-31E0F29DA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965118F-1AF5-4D39-8334-3BE0EB0751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6B201290-E9F4-494F-A28B-388B0E1258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BA4BFA4D-752F-44F5-B4EC-9E6402A955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B9749-1DB5-45E7-93A8-CC2DA07E7BF6}" type="datetimeFigureOut">
              <a:rPr lang="pt-BR" smtClean="0"/>
              <a:t>02/07/2021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D4D1984-FE6F-4948-A734-ECB39F0069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9CEE07A-3D64-4B0C-927D-384A956ECC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EE9EB-9C29-428C-B637-AD8CEB15268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932070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D3586F-6ECF-4479-A913-A3025D06D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7B9ED0C-C0B3-47C7-A94C-32FF7AF6F0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DFDF3524-F4D7-4191-94B3-B58EBB38EF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54B81012-E264-4A80-884E-B24CFDF68C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8BBACC9D-DD8E-47F8-9E64-9EE6890B78F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CC67C353-3387-458B-B59C-8414073715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B9749-1DB5-45E7-93A8-CC2DA07E7BF6}" type="datetimeFigureOut">
              <a:rPr lang="pt-BR" smtClean="0"/>
              <a:t>02/07/2021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D18B0D78-5FBA-425F-A091-5F2C2C6F30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B8EAFA20-BFDE-4AD5-BE43-2A0EDEA1AA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EE9EB-9C29-428C-B637-AD8CEB15268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611797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032154-FE9D-450E-AF9C-BA39C8224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D294634C-871B-4008-A471-6DC7BDE734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B9749-1DB5-45E7-93A8-CC2DA07E7BF6}" type="datetimeFigureOut">
              <a:rPr lang="pt-BR" smtClean="0"/>
              <a:t>02/07/2021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2B656BD3-6AF2-4874-A4D4-769A3C58B3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D3C2CB80-BCF2-47EC-879B-EF0CA43AF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EE9EB-9C29-428C-B637-AD8CEB15268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851668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5879646B-C555-46BD-9540-3E30C41191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B9749-1DB5-45E7-93A8-CC2DA07E7BF6}" type="datetimeFigureOut">
              <a:rPr lang="pt-BR" smtClean="0"/>
              <a:t>02/07/2021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BB12DE6A-2792-489D-B7C7-90371B542B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A8404EAD-6EED-48CE-BB1B-6EE2A24548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EE9EB-9C29-428C-B637-AD8CEB15268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035918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DF9062-0E80-43E1-B209-9945CD794E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04D76DD-A870-4027-90A0-A4C70CDDDB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B94EE15-E4D3-4D3B-A9C0-E4D22EA9A2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27ABE70-5BF9-484E-9339-266CB90A8C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B9749-1DB5-45E7-93A8-CC2DA07E7BF6}" type="datetimeFigureOut">
              <a:rPr lang="pt-BR" smtClean="0"/>
              <a:t>02/07/2021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35BF801-0736-4920-BF89-B4E74FAEC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2B6C03FC-995B-4F96-92D3-0619150BB5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EE9EB-9C29-428C-B637-AD8CEB15268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763490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4ED706-1DFF-418B-83F1-643514A99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E118096F-4A90-4B40-B689-D795AEBCF1E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C04C0B68-5589-4837-B2CD-122A7825E0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F679DEF4-D8DC-41A9-A6AC-2A78FD873F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B9749-1DB5-45E7-93A8-CC2DA07E7BF6}" type="datetimeFigureOut">
              <a:rPr lang="pt-BR" smtClean="0"/>
              <a:t>02/07/2021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DCEA66FF-EA4C-4407-A50A-C0014AEBE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EF5F0672-02DB-42A6-82F0-5B02EC9006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EE9EB-9C29-428C-B637-AD8CEB15268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125999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431A9BA0-1CE7-4568-983B-2BD3567E43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5C8731D-87D3-42EC-880A-02A671D9A6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1F186DB-C059-4CD1-8F96-AD545423E5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7B9749-1DB5-45E7-93A8-CC2DA07E7BF6}" type="datetimeFigureOut">
              <a:rPr lang="pt-BR" smtClean="0"/>
              <a:t>02/07/2021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2661D49-65B4-439E-81D5-6CCE01EBD0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650309C-4CC3-41DE-AA4A-CA96275B43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8EE9EB-9C29-428C-B637-AD8CEB15268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596832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0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hyperlink" Target="https://arxiv.org/abs/1512.03385" TargetMode="External"/><Relationship Id="rId3" Type="http://schemas.openxmlformats.org/officeDocument/2006/relationships/hyperlink" Target="https://edisciplinas.usp.br/pluginfile.php/4179798/mod_resource/content/1/PO%C3%89TICA%20DE%20ARIST%C3%93TELES.pdf" TargetMode="External"/><Relationship Id="rId7" Type="http://schemas.openxmlformats.org/officeDocument/2006/relationships/hyperlink" Target="https://www.math.ualberta.ca/mss/misc/A%20Mathematician%27s%20Apology.pdf" TargetMode="External"/><Relationship Id="rId2" Type="http://schemas.openxmlformats.org/officeDocument/2006/relationships/hyperlink" Target="https://www.gutenberg.org/ebooks/6762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doi.org/10.3200/AEPR.107.5.3-9" TargetMode="External"/><Relationship Id="rId5" Type="http://schemas.openxmlformats.org/officeDocument/2006/relationships/hyperlink" Target="https://www.britannica.com/topic/CYC" TargetMode="External"/><Relationship Id="rId4" Type="http://schemas.openxmlformats.org/officeDocument/2006/relationships/hyperlink" Target="http://revistaalceu-acervo.com.puc-rio.br/cgi/cgilua.exe/sys/start.htm?sid=36" TargetMode="External"/><Relationship Id="rId9" Type="http://schemas.openxmlformats.org/officeDocument/2006/relationships/hyperlink" Target="https://www.maa.org/external_archive/devlin/LockhartsLament.pdf" TargetMode="Externa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gutenberg.org/ebooks/29904" TargetMode="External"/><Relationship Id="rId3" Type="http://schemas.openxmlformats.org/officeDocument/2006/relationships/hyperlink" Target="https://digitalartarchive.siggraph.org/artwork/frieder-nake-hommage-to-paul-klee/" TargetMode="External"/><Relationship Id="rId7" Type="http://schemas.openxmlformats.org/officeDocument/2006/relationships/hyperlink" Target="https://doi.org/10.1093/mind/LIX.236.433" TargetMode="External"/><Relationship Id="rId2" Type="http://schemas.openxmlformats.org/officeDocument/2006/relationships/hyperlink" Target="http://jmc.stanford.edu/articles/dartmouth/dartmouth.pdf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doi.org/10.1109/ICIP.2016.7533051" TargetMode="External"/><Relationship Id="rId5" Type="http://schemas.openxmlformats.org/officeDocument/2006/relationships/hyperlink" Target="http://neuralnetworksanddeeplearning.com/" TargetMode="External"/><Relationship Id="rId4" Type="http://schemas.openxmlformats.org/officeDocument/2006/relationships/hyperlink" Target="https://digitalartarchive.siggraph.org/artwork/georg-nees-gravel-stones/" TargetMode="External"/><Relationship Id="rId9" Type="http://schemas.openxmlformats.org/officeDocument/2006/relationships/hyperlink" Target="https://en.wikipedia.org/wiki/ELIZA" TargetMode="Externa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F39CD86-F7B7-4CC2-A099-5CB07C84228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Tecnologia e Artes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C2BC51D-B114-46FF-9084-EA55C5CA4A8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/>
              <a:t>Um estudo sobre a tecnologia da informação como meio para compreensão e realização artística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BF198853-6F25-4D06-8800-2B1780D4138A}"/>
              </a:ext>
            </a:extLst>
          </p:cNvPr>
          <p:cNvSpPr txBox="1"/>
          <p:nvPr/>
        </p:nvSpPr>
        <p:spPr>
          <a:xfrm>
            <a:off x="292359" y="5349875"/>
            <a:ext cx="1160728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/>
              <a:t>Gabriel Almeida Bueno</a:t>
            </a:r>
          </a:p>
          <a:p>
            <a:r>
              <a:rPr lang="pt-BR" sz="1400" dirty="0" err="1"/>
              <a:t>Profº</a:t>
            </a:r>
            <a:r>
              <a:rPr lang="pt-BR" sz="1400" dirty="0"/>
              <a:t> Mestre </a:t>
            </a:r>
            <a:r>
              <a:rPr lang="en-US" sz="1400" dirty="0">
                <a:effectLst/>
                <a:ea typeface="Cambria" panose="02040503050406030204" pitchFamily="18" charset="0"/>
              </a:rPr>
              <a:t>Rebecca </a:t>
            </a:r>
            <a:r>
              <a:rPr lang="en-US" sz="1400" dirty="0" err="1">
                <a:effectLst/>
                <a:ea typeface="Cambria" panose="02040503050406030204" pitchFamily="18" charset="0"/>
              </a:rPr>
              <a:t>Bignardi</a:t>
            </a:r>
            <a:r>
              <a:rPr lang="en-US" sz="1400" dirty="0">
                <a:effectLst/>
                <a:ea typeface="Cambria" panose="02040503050406030204" pitchFamily="18" charset="0"/>
              </a:rPr>
              <a:t> </a:t>
            </a:r>
            <a:r>
              <a:rPr lang="en-US" sz="1400" dirty="0" err="1">
                <a:effectLst/>
                <a:ea typeface="Cambria" panose="02040503050406030204" pitchFamily="18" charset="0"/>
              </a:rPr>
              <a:t>Arambasic</a:t>
            </a:r>
            <a:r>
              <a:rPr lang="en-US" sz="1400" dirty="0">
                <a:effectLst/>
                <a:ea typeface="Cambria" panose="02040503050406030204" pitchFamily="18" charset="0"/>
              </a:rPr>
              <a:t> </a:t>
            </a:r>
            <a:r>
              <a:rPr lang="en-US" sz="1400" dirty="0" err="1">
                <a:effectLst/>
                <a:ea typeface="Cambria" panose="02040503050406030204" pitchFamily="18" charset="0"/>
              </a:rPr>
              <a:t>Rebelo</a:t>
            </a:r>
            <a:r>
              <a:rPr lang="en-US" sz="1400" dirty="0">
                <a:effectLst/>
                <a:ea typeface="Cambria" panose="02040503050406030204" pitchFamily="18" charset="0"/>
              </a:rPr>
              <a:t> da Silva</a:t>
            </a:r>
          </a:p>
          <a:p>
            <a:endParaRPr lang="en-US" sz="1400" dirty="0">
              <a:ea typeface="Cambria" panose="02040503050406030204" pitchFamily="18" charset="0"/>
            </a:endParaRPr>
          </a:p>
          <a:p>
            <a:r>
              <a:rPr lang="en-US" sz="1400" dirty="0" err="1">
                <a:ea typeface="Cambria" panose="02040503050406030204" pitchFamily="18" charset="0"/>
              </a:rPr>
              <a:t>Tecnologia</a:t>
            </a:r>
            <a:r>
              <a:rPr lang="en-US" sz="1400" dirty="0">
                <a:ea typeface="Cambria" panose="02040503050406030204" pitchFamily="18" charset="0"/>
              </a:rPr>
              <a:t> </a:t>
            </a:r>
            <a:r>
              <a:rPr lang="en-US" sz="1400" dirty="0" err="1">
                <a:ea typeface="Cambria" panose="02040503050406030204" pitchFamily="18" charset="0"/>
              </a:rPr>
              <a:t>em</a:t>
            </a:r>
            <a:r>
              <a:rPr lang="en-US" sz="1400" dirty="0">
                <a:ea typeface="Cambria" panose="02040503050406030204" pitchFamily="18" charset="0"/>
              </a:rPr>
              <a:t> </a:t>
            </a:r>
            <a:r>
              <a:rPr lang="en-US" sz="1400" dirty="0" err="1">
                <a:ea typeface="Cambria" panose="02040503050406030204" pitchFamily="18" charset="0"/>
              </a:rPr>
              <a:t>Análise</a:t>
            </a:r>
            <a:r>
              <a:rPr lang="en-US" sz="1400" dirty="0">
                <a:ea typeface="Cambria" panose="02040503050406030204" pitchFamily="18" charset="0"/>
              </a:rPr>
              <a:t> e </a:t>
            </a:r>
            <a:r>
              <a:rPr lang="en-US" sz="1400" dirty="0" err="1">
                <a:ea typeface="Cambria" panose="02040503050406030204" pitchFamily="18" charset="0"/>
              </a:rPr>
              <a:t>Desenvolvimento</a:t>
            </a:r>
            <a:r>
              <a:rPr lang="en-US" sz="1400" dirty="0">
                <a:ea typeface="Cambria" panose="02040503050406030204" pitchFamily="18" charset="0"/>
              </a:rPr>
              <a:t> de </a:t>
            </a:r>
            <a:r>
              <a:rPr lang="en-US" sz="1400" dirty="0" err="1">
                <a:ea typeface="Cambria" panose="02040503050406030204" pitchFamily="18" charset="0"/>
              </a:rPr>
              <a:t>Sistemas</a:t>
            </a:r>
            <a:endParaRPr lang="pt-BR" sz="1400" dirty="0"/>
          </a:p>
        </p:txBody>
      </p:sp>
    </p:spTree>
    <p:extLst>
      <p:ext uri="{BB962C8B-B14F-4D97-AF65-F5344CB8AC3E}">
        <p14:creationId xmlns:p14="http://schemas.microsoft.com/office/powerpoint/2010/main" val="25322772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F7F2EA-C77D-4B8C-A6C4-5FF87856C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Hipótese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FE169CB-B21B-4580-9175-04B8D116F6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A arte como expressão de um indivíduo fornece um meio para observar criticamente o quadro de uma sociedade;</a:t>
            </a:r>
          </a:p>
          <a:p>
            <a:r>
              <a:rPr lang="pt-BR" dirty="0"/>
              <a:t>Um indivíduo em formação deve adquirir a capacidade de observar criticamente a sociedade em que vive;</a:t>
            </a:r>
          </a:p>
          <a:p>
            <a:r>
              <a:rPr lang="pt-BR" dirty="0"/>
              <a:t>Se esta sociedade se apoia cada vez mais na tecnologia da informação, então este tema deve ser abordado durante a formação do indivíduo.</a:t>
            </a:r>
          </a:p>
        </p:txBody>
      </p:sp>
    </p:spTree>
    <p:extLst>
      <p:ext uri="{BB962C8B-B14F-4D97-AF65-F5344CB8AC3E}">
        <p14:creationId xmlns:p14="http://schemas.microsoft.com/office/powerpoint/2010/main" val="26773973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2B7FBF-0FD9-4FD4-A4B3-6B9AE1142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Métodos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43B1ED2-4F95-43D8-AB69-C6B13D737BD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t-BR" dirty="0"/>
              <a:t>1. Pesquisa quantitativa:</a:t>
            </a:r>
          </a:p>
          <a:p>
            <a:pPr lvl="1"/>
            <a:r>
              <a:rPr lang="pt-BR" dirty="0"/>
              <a:t>Traçar a opinião geral sobre a necessidade de abordar tecnologia na educação artística.</a:t>
            </a:r>
          </a:p>
          <a:p>
            <a:pPr lvl="1"/>
            <a:endParaRPr lang="pt-BR" dirty="0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E047E238-23DF-4CFD-8DE3-2396A57D360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t-BR" dirty="0"/>
              <a:t>2. Prova de conceito:</a:t>
            </a:r>
          </a:p>
          <a:p>
            <a:pPr lvl="1"/>
            <a:r>
              <a:rPr lang="pt-BR" dirty="0"/>
              <a:t>Criação de um sistema de informação que age no âmbito das artes;</a:t>
            </a:r>
          </a:p>
          <a:p>
            <a:pPr lvl="1"/>
            <a:r>
              <a:rPr lang="pt-BR" dirty="0"/>
              <a:t>Exemplo de uma possível integração com a área de TI e a da arte.</a:t>
            </a:r>
          </a:p>
        </p:txBody>
      </p:sp>
    </p:spTree>
    <p:extLst>
      <p:ext uri="{BB962C8B-B14F-4D97-AF65-F5344CB8AC3E}">
        <p14:creationId xmlns:p14="http://schemas.microsoft.com/office/powerpoint/2010/main" val="12914688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DFD30EE-B735-4B43-A117-A63F46B7B2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Pesquisa Quantitativa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1999301-0EBC-45B4-A4FF-38DAF790A3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Da necessidade de integrar arte e tecnologia na educação</a:t>
            </a:r>
          </a:p>
        </p:txBody>
      </p:sp>
    </p:spTree>
    <p:extLst>
      <p:ext uri="{BB962C8B-B14F-4D97-AF65-F5344CB8AC3E}">
        <p14:creationId xmlns:p14="http://schemas.microsoft.com/office/powerpoint/2010/main" val="37084903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979224-C4D8-410F-8883-4D41CA2AD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Objetivos da pesquisa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338BFC3-DEBF-411E-82B7-487B1E7E71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/>
              <a:t>67 participantes</a:t>
            </a:r>
          </a:p>
          <a:p>
            <a:pPr lvl="1"/>
            <a:r>
              <a:rPr lang="pt-BR" dirty="0"/>
              <a:t>Obter um perfil geral dos entrevistados;</a:t>
            </a:r>
          </a:p>
          <a:p>
            <a:pPr lvl="1"/>
            <a:r>
              <a:rPr lang="pt-BR" dirty="0"/>
              <a:t>Detectar seus sentimentos em relação à educação artística;</a:t>
            </a:r>
          </a:p>
          <a:p>
            <a:pPr lvl="1"/>
            <a:r>
              <a:rPr lang="pt-BR" dirty="0"/>
              <a:t>Verificar a importância que eles dão para a arte.</a:t>
            </a:r>
          </a:p>
        </p:txBody>
      </p:sp>
    </p:spTree>
    <p:extLst>
      <p:ext uri="{BB962C8B-B14F-4D97-AF65-F5344CB8AC3E}">
        <p14:creationId xmlns:p14="http://schemas.microsoft.com/office/powerpoint/2010/main" val="40460143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15D14F-C9FB-46FC-91BB-8F97B09C1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 err="1"/>
              <a:t>Idade</a:t>
            </a:r>
            <a:endParaRPr lang="en-US" sz="4000" dirty="0"/>
          </a:p>
        </p:txBody>
      </p:sp>
      <p:graphicFrame>
        <p:nvGraphicFramePr>
          <p:cNvPr id="12" name="Espaço Reservado para Conteúdo 11">
            <a:extLst>
              <a:ext uri="{FF2B5EF4-FFF2-40B4-BE49-F238E27FC236}">
                <a16:creationId xmlns:a16="http://schemas.microsoft.com/office/drawing/2014/main" id="{0765AC90-3C90-4B10-A301-3B9545C524F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65849529"/>
              </p:ext>
            </p:extLst>
          </p:nvPr>
        </p:nvGraphicFramePr>
        <p:xfrm>
          <a:off x="5183188" y="987425"/>
          <a:ext cx="6172200" cy="48736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FCDFB218-D6A4-4310-83EB-3625B3E7C6EF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r>
              <a:rPr lang="en-US" sz="2000" dirty="0"/>
              <a:t>A </a:t>
            </a:r>
            <a:r>
              <a:rPr lang="en-US" sz="2000" dirty="0" err="1"/>
              <a:t>maioria</a:t>
            </a:r>
            <a:r>
              <a:rPr lang="en-US" sz="2000" dirty="0"/>
              <a:t> </a:t>
            </a:r>
            <a:r>
              <a:rPr lang="en-US" sz="2000" dirty="0" err="1"/>
              <a:t>compreende</a:t>
            </a:r>
            <a:r>
              <a:rPr lang="en-US" sz="2000" dirty="0"/>
              <a:t>-se entre </a:t>
            </a:r>
            <a:r>
              <a:rPr lang="en-US" sz="2000" dirty="0" err="1"/>
              <a:t>os</a:t>
            </a:r>
            <a:r>
              <a:rPr lang="en-US" sz="2000" dirty="0"/>
              <a:t> 18 e 39 </a:t>
            </a:r>
            <a:r>
              <a:rPr lang="en-US" sz="2000" dirty="0" err="1"/>
              <a:t>anos</a:t>
            </a:r>
            <a:r>
              <a:rPr lang="en-US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0777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A1692C-0D8D-4835-93AF-F09C1C45B4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 err="1"/>
              <a:t>Gênero</a:t>
            </a:r>
            <a:endParaRPr lang="en-US" sz="4000" dirty="0"/>
          </a:p>
        </p:txBody>
      </p:sp>
      <p:graphicFrame>
        <p:nvGraphicFramePr>
          <p:cNvPr id="10" name="Espaço Reservado para Conteúdo 9">
            <a:extLst>
              <a:ext uri="{FF2B5EF4-FFF2-40B4-BE49-F238E27FC236}">
                <a16:creationId xmlns:a16="http://schemas.microsoft.com/office/drawing/2014/main" id="{20864F7A-3623-4BA7-8EAE-413316880F9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52084069"/>
              </p:ext>
            </p:extLst>
          </p:nvPr>
        </p:nvGraphicFramePr>
        <p:xfrm>
          <a:off x="5183188" y="987425"/>
          <a:ext cx="6172200" cy="48736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61D9BA5-B848-49EF-AFC4-942ACAB634D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r>
              <a:rPr lang="en-US" sz="2000" dirty="0" err="1"/>
              <a:t>Maioria</a:t>
            </a:r>
            <a:r>
              <a:rPr lang="en-US" sz="2000" dirty="0"/>
              <a:t> dos </a:t>
            </a:r>
            <a:r>
              <a:rPr lang="en-US" sz="2000" dirty="0" err="1"/>
              <a:t>entrevistados</a:t>
            </a:r>
            <a:r>
              <a:rPr lang="en-US" sz="2000" dirty="0"/>
              <a:t> se </a:t>
            </a:r>
            <a:r>
              <a:rPr lang="en-US" sz="2000" dirty="0" err="1"/>
              <a:t>declara</a:t>
            </a:r>
            <a:r>
              <a:rPr lang="en-US" sz="2000" dirty="0"/>
              <a:t> </a:t>
            </a:r>
            <a:r>
              <a:rPr lang="en-US" sz="2000" dirty="0" err="1"/>
              <a:t>pertencente</a:t>
            </a:r>
            <a:r>
              <a:rPr lang="en-US" sz="2000" dirty="0"/>
              <a:t> </a:t>
            </a:r>
            <a:r>
              <a:rPr lang="en-US" sz="2000" dirty="0" err="1"/>
              <a:t>ao</a:t>
            </a:r>
            <a:r>
              <a:rPr lang="en-US" sz="2000" dirty="0"/>
              <a:t> </a:t>
            </a:r>
            <a:r>
              <a:rPr lang="en-US" sz="2000" dirty="0" err="1"/>
              <a:t>gênero</a:t>
            </a:r>
            <a:r>
              <a:rPr lang="en-US" sz="2000" dirty="0"/>
              <a:t>  </a:t>
            </a:r>
            <a:r>
              <a:rPr lang="en-US" sz="2000" i="1" dirty="0" err="1"/>
              <a:t>masculino</a:t>
            </a:r>
            <a:r>
              <a:rPr lang="en-US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845330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75051A-90A9-486A-9191-12C44CF135CA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dirty="0" err="1"/>
              <a:t>Escolaridade</a:t>
            </a:r>
            <a:endParaRPr lang="en-US" sz="4000" dirty="0"/>
          </a:p>
        </p:txBody>
      </p:sp>
      <p:graphicFrame>
        <p:nvGraphicFramePr>
          <p:cNvPr id="10" name="Espaço Reservado para Conteúdo 9">
            <a:extLst>
              <a:ext uri="{FF2B5EF4-FFF2-40B4-BE49-F238E27FC236}">
                <a16:creationId xmlns:a16="http://schemas.microsoft.com/office/drawing/2014/main" id="{8CC5CFA2-510F-407B-9933-E477CC75297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65487966"/>
              </p:ext>
            </p:extLst>
          </p:nvPr>
        </p:nvGraphicFramePr>
        <p:xfrm>
          <a:off x="5183188" y="987425"/>
          <a:ext cx="6172200" cy="48736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E898B1C5-52BA-45A9-9CEA-EBD8A2B650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noFill/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 dirty="0"/>
              <a:t>A </a:t>
            </a:r>
            <a:r>
              <a:rPr lang="en-US" sz="2000" dirty="0" err="1"/>
              <a:t>maioria</a:t>
            </a:r>
            <a:r>
              <a:rPr lang="en-US" sz="2000" dirty="0"/>
              <a:t> dos </a:t>
            </a:r>
            <a:r>
              <a:rPr lang="en-US" sz="2000" dirty="0" err="1"/>
              <a:t>entrevistados</a:t>
            </a:r>
            <a:r>
              <a:rPr lang="en-US" sz="2000" dirty="0"/>
              <a:t> </a:t>
            </a:r>
            <a:r>
              <a:rPr lang="en-US" sz="2000" dirty="0" err="1"/>
              <a:t>já</a:t>
            </a:r>
            <a:r>
              <a:rPr lang="en-US" sz="2000" dirty="0"/>
              <a:t> </a:t>
            </a:r>
            <a:r>
              <a:rPr lang="en-US" sz="2000" dirty="0" err="1"/>
              <a:t>teve</a:t>
            </a:r>
            <a:r>
              <a:rPr lang="en-US" sz="2000" dirty="0"/>
              <a:t> </a:t>
            </a:r>
            <a:r>
              <a:rPr lang="en-US" sz="2000" dirty="0" err="1"/>
              <a:t>algum</a:t>
            </a:r>
            <a:r>
              <a:rPr lang="en-US" sz="2000" dirty="0"/>
              <a:t> </a:t>
            </a:r>
            <a:r>
              <a:rPr lang="en-US" sz="2000" dirty="0" err="1"/>
              <a:t>contato</a:t>
            </a:r>
            <a:r>
              <a:rPr lang="en-US" sz="2000" dirty="0"/>
              <a:t> com o </a:t>
            </a:r>
            <a:r>
              <a:rPr lang="en-US" sz="2000" dirty="0" err="1"/>
              <a:t>ensino</a:t>
            </a:r>
            <a:r>
              <a:rPr lang="en-US" sz="2000" dirty="0"/>
              <a:t> superior.</a:t>
            </a:r>
          </a:p>
        </p:txBody>
      </p:sp>
    </p:spTree>
    <p:extLst>
      <p:ext uri="{BB962C8B-B14F-4D97-AF65-F5344CB8AC3E}">
        <p14:creationId xmlns:p14="http://schemas.microsoft.com/office/powerpoint/2010/main" val="30646035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BAA1FF-518A-46FF-AB8F-D64B5784A451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4000" dirty="0" err="1"/>
              <a:t>Oferta</a:t>
            </a:r>
            <a:r>
              <a:rPr lang="en-US" sz="4000" dirty="0"/>
              <a:t> da </a:t>
            </a:r>
            <a:r>
              <a:rPr lang="en-US" sz="4000" dirty="0" err="1"/>
              <a:t>educação</a:t>
            </a:r>
            <a:r>
              <a:rPr lang="en-US" sz="4000" dirty="0"/>
              <a:t> </a:t>
            </a:r>
            <a:r>
              <a:rPr lang="en-US" sz="4000" dirty="0" err="1"/>
              <a:t>artística</a:t>
            </a:r>
            <a:r>
              <a:rPr lang="en-US" sz="4000" dirty="0"/>
              <a:t> no </a:t>
            </a:r>
            <a:r>
              <a:rPr lang="en-US" sz="4000" dirty="0" err="1"/>
              <a:t>ensino</a:t>
            </a:r>
            <a:r>
              <a:rPr lang="en-US" sz="4000" dirty="0"/>
              <a:t> fundamental</a:t>
            </a:r>
          </a:p>
        </p:txBody>
      </p:sp>
      <p:graphicFrame>
        <p:nvGraphicFramePr>
          <p:cNvPr id="10" name="Espaço Reservado para Conteúdo 9">
            <a:extLst>
              <a:ext uri="{FF2B5EF4-FFF2-40B4-BE49-F238E27FC236}">
                <a16:creationId xmlns:a16="http://schemas.microsoft.com/office/drawing/2014/main" id="{EC654CDB-640E-4035-A628-D54D89746FE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01565743"/>
              </p:ext>
            </p:extLst>
          </p:nvPr>
        </p:nvGraphicFramePr>
        <p:xfrm>
          <a:off x="5183188" y="987425"/>
          <a:ext cx="6172200" cy="48736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261F56D-626F-45D8-AE3C-F55CD248A9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noFill/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 dirty="0"/>
              <a:t>A </a:t>
            </a:r>
            <a:r>
              <a:rPr lang="en-US" sz="2000" dirty="0" err="1"/>
              <a:t>maioria</a:t>
            </a:r>
            <a:r>
              <a:rPr lang="en-US" sz="2000" dirty="0"/>
              <a:t> dos </a:t>
            </a:r>
            <a:r>
              <a:rPr lang="en-US" sz="2000" dirty="0" err="1"/>
              <a:t>entrevistados</a:t>
            </a:r>
            <a:r>
              <a:rPr lang="en-US" sz="2000" dirty="0"/>
              <a:t> </a:t>
            </a:r>
            <a:r>
              <a:rPr lang="en-US" sz="2000" dirty="0" err="1"/>
              <a:t>cursaram</a:t>
            </a:r>
            <a:r>
              <a:rPr lang="en-US" sz="2000" dirty="0"/>
              <a:t> </a:t>
            </a:r>
            <a:r>
              <a:rPr lang="en-US" sz="2000" dirty="0" err="1"/>
              <a:t>disciplinas</a:t>
            </a:r>
            <a:r>
              <a:rPr lang="en-US" sz="2000" dirty="0"/>
              <a:t> de </a:t>
            </a:r>
            <a:r>
              <a:rPr lang="en-US" sz="2000" dirty="0" err="1"/>
              <a:t>educação</a:t>
            </a:r>
            <a:r>
              <a:rPr lang="en-US" sz="2000" dirty="0"/>
              <a:t> </a:t>
            </a:r>
            <a:r>
              <a:rPr lang="en-US" sz="2000" dirty="0" err="1"/>
              <a:t>artística</a:t>
            </a:r>
            <a:r>
              <a:rPr lang="en-US" sz="2000" dirty="0"/>
              <a:t> no </a:t>
            </a:r>
            <a:r>
              <a:rPr lang="en-US" sz="2000" dirty="0" err="1"/>
              <a:t>ensino</a:t>
            </a:r>
            <a:r>
              <a:rPr lang="en-US" sz="2000" dirty="0"/>
              <a:t> fundamental.</a:t>
            </a:r>
          </a:p>
        </p:txBody>
      </p:sp>
    </p:spTree>
    <p:extLst>
      <p:ext uri="{BB962C8B-B14F-4D97-AF65-F5344CB8AC3E}">
        <p14:creationId xmlns:p14="http://schemas.microsoft.com/office/powerpoint/2010/main" val="20885954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04F3B0-3CBB-4F5A-9326-D10B2D976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199"/>
            <a:ext cx="3932237" cy="2108447"/>
          </a:xfrm>
          <a:noFill/>
        </p:spPr>
        <p:txBody>
          <a:bodyPr vert="horz" lIns="91440" tIns="45720" rIns="91440" bIns="45720" rtlCol="0" anchor="b">
            <a:normAutofit fontScale="90000"/>
          </a:bodyPr>
          <a:lstStyle/>
          <a:p>
            <a:br>
              <a:rPr lang="en-US" sz="4000" dirty="0"/>
            </a:br>
            <a:r>
              <a:rPr lang="en-US" sz="4000" dirty="0" err="1"/>
              <a:t>Sentimento</a:t>
            </a:r>
            <a:r>
              <a:rPr lang="en-US" sz="4000" dirty="0"/>
              <a:t> </a:t>
            </a:r>
            <a:r>
              <a:rPr lang="en-US" sz="4000" dirty="0" err="1"/>
              <a:t>em</a:t>
            </a:r>
            <a:r>
              <a:rPr lang="en-US" sz="4000" dirty="0"/>
              <a:t> </a:t>
            </a:r>
            <a:r>
              <a:rPr lang="en-US" sz="4000" dirty="0" err="1"/>
              <a:t>relação</a:t>
            </a:r>
            <a:r>
              <a:rPr lang="en-US" sz="4000" dirty="0"/>
              <a:t> à </a:t>
            </a:r>
            <a:r>
              <a:rPr lang="en-US" sz="4000" dirty="0" err="1"/>
              <a:t>disciplina</a:t>
            </a:r>
            <a:r>
              <a:rPr lang="en-US" sz="4000" dirty="0"/>
              <a:t> no </a:t>
            </a:r>
            <a:r>
              <a:rPr lang="en-US" sz="4000" dirty="0" err="1"/>
              <a:t>ensino</a:t>
            </a:r>
            <a:r>
              <a:rPr lang="en-US" sz="4000" dirty="0"/>
              <a:t> fundamental</a:t>
            </a:r>
          </a:p>
        </p:txBody>
      </p:sp>
      <p:graphicFrame>
        <p:nvGraphicFramePr>
          <p:cNvPr id="10" name="Espaço Reservado para Conteúdo 9">
            <a:extLst>
              <a:ext uri="{FF2B5EF4-FFF2-40B4-BE49-F238E27FC236}">
                <a16:creationId xmlns:a16="http://schemas.microsoft.com/office/drawing/2014/main" id="{9D50CE81-FC61-4F33-AAF7-5C92826C769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41762695"/>
              </p:ext>
            </p:extLst>
          </p:nvPr>
        </p:nvGraphicFramePr>
        <p:xfrm>
          <a:off x="5183188" y="987425"/>
          <a:ext cx="6172200" cy="48736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51C026A-6ED6-4444-B358-621F61E38E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565646"/>
            <a:ext cx="3932237" cy="3303342"/>
          </a:xfrm>
          <a:noFill/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 dirty="0"/>
              <a:t>A </a:t>
            </a:r>
            <a:r>
              <a:rPr lang="en-US" sz="2000" dirty="0" err="1"/>
              <a:t>apreciação</a:t>
            </a:r>
            <a:r>
              <a:rPr lang="en-US" sz="2000" dirty="0"/>
              <a:t> </a:t>
            </a:r>
            <a:r>
              <a:rPr lang="en-US" sz="2000" dirty="0" err="1"/>
              <a:t>desta</a:t>
            </a:r>
            <a:r>
              <a:rPr lang="en-US" sz="2000" dirty="0"/>
              <a:t> </a:t>
            </a:r>
            <a:r>
              <a:rPr lang="en-US" sz="2000" dirty="0" err="1"/>
              <a:t>disciplina</a:t>
            </a:r>
            <a:r>
              <a:rPr lang="en-US" sz="2000" dirty="0"/>
              <a:t> </a:t>
            </a:r>
            <a:r>
              <a:rPr lang="en-US" sz="2000" dirty="0" err="1"/>
              <a:t>neste</a:t>
            </a:r>
            <a:r>
              <a:rPr lang="en-US" sz="2000" dirty="0"/>
              <a:t> </a:t>
            </a:r>
            <a:r>
              <a:rPr lang="en-US" sz="2000" dirty="0" err="1"/>
              <a:t>período</a:t>
            </a:r>
            <a:r>
              <a:rPr lang="en-US" sz="2000" dirty="0"/>
              <a:t> se </a:t>
            </a:r>
            <a:r>
              <a:rPr lang="en-US" sz="2000" dirty="0" err="1"/>
              <a:t>mostra</a:t>
            </a:r>
            <a:r>
              <a:rPr lang="en-US" sz="2000" dirty="0"/>
              <a:t> </a:t>
            </a:r>
            <a:r>
              <a:rPr lang="en-US" sz="2000" dirty="0" err="1"/>
              <a:t>equilibrada</a:t>
            </a:r>
            <a:r>
              <a:rPr lang="en-US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83922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7FAB96A-2000-4637-9559-DDC19190D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 err="1"/>
              <a:t>Oferta</a:t>
            </a:r>
            <a:r>
              <a:rPr lang="en-US" sz="4000" dirty="0"/>
              <a:t> da </a:t>
            </a:r>
            <a:r>
              <a:rPr lang="en-US" sz="4000" dirty="0" err="1"/>
              <a:t>educação</a:t>
            </a:r>
            <a:r>
              <a:rPr lang="en-US" sz="4000" dirty="0"/>
              <a:t> </a:t>
            </a:r>
            <a:r>
              <a:rPr lang="en-US" sz="4000" dirty="0" err="1"/>
              <a:t>artística</a:t>
            </a:r>
            <a:r>
              <a:rPr lang="en-US" sz="4000" dirty="0"/>
              <a:t> no </a:t>
            </a:r>
            <a:r>
              <a:rPr lang="en-US" sz="4000" dirty="0" err="1"/>
              <a:t>ensino</a:t>
            </a:r>
            <a:r>
              <a:rPr lang="en-US" sz="4000" dirty="0"/>
              <a:t> </a:t>
            </a:r>
            <a:r>
              <a:rPr lang="en-US" sz="4000" dirty="0" err="1"/>
              <a:t>médio</a:t>
            </a:r>
            <a:endParaRPr lang="pt-BR" sz="4000" dirty="0"/>
          </a:p>
        </p:txBody>
      </p:sp>
      <p:graphicFrame>
        <p:nvGraphicFramePr>
          <p:cNvPr id="10" name="Espaço Reservado para Conteúdo 9">
            <a:extLst>
              <a:ext uri="{FF2B5EF4-FFF2-40B4-BE49-F238E27FC236}">
                <a16:creationId xmlns:a16="http://schemas.microsoft.com/office/drawing/2014/main" id="{3BA8745C-0F27-441D-82AE-039B4503BE7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52012579"/>
              </p:ext>
            </p:extLst>
          </p:nvPr>
        </p:nvGraphicFramePr>
        <p:xfrm>
          <a:off x="5183188" y="987425"/>
          <a:ext cx="6172200" cy="48736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1584AC6B-50B5-4038-A726-A84C230E4EEF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pt-BR" sz="2000" dirty="0"/>
              <a:t>A maioria dos entrevistados cursou disciplinas de educação artística no ensino médio.</a:t>
            </a:r>
          </a:p>
        </p:txBody>
      </p:sp>
    </p:spTree>
    <p:extLst>
      <p:ext uri="{BB962C8B-B14F-4D97-AF65-F5344CB8AC3E}">
        <p14:creationId xmlns:p14="http://schemas.microsoft.com/office/powerpoint/2010/main" val="41298228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2F1040C2-56CF-4031-AC86-F7FED3030D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Agradecimentos</a:t>
            </a:r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492A3FD3-B412-4243-A5D6-2134F6191A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À </a:t>
            </a:r>
            <a:r>
              <a:rPr lang="pt-BR" dirty="0" err="1"/>
              <a:t>Profº</a:t>
            </a:r>
            <a:r>
              <a:rPr lang="pt-BR" dirty="0"/>
              <a:t> Mestre Rebecca </a:t>
            </a:r>
            <a:r>
              <a:rPr lang="pt-BR" dirty="0" err="1"/>
              <a:t>Arambasic</a:t>
            </a:r>
            <a:r>
              <a:rPr lang="pt-BR" dirty="0"/>
              <a:t>;</a:t>
            </a:r>
          </a:p>
          <a:p>
            <a:r>
              <a:rPr lang="pt-BR" dirty="0"/>
              <a:t>Aos professores Edson </a:t>
            </a:r>
            <a:r>
              <a:rPr lang="pt-BR" dirty="0" err="1"/>
              <a:t>Ceroni</a:t>
            </a:r>
            <a:r>
              <a:rPr lang="pt-BR" dirty="0"/>
              <a:t> e Marco Barreto;</a:t>
            </a:r>
          </a:p>
          <a:p>
            <a:r>
              <a:rPr lang="pt-BR" dirty="0"/>
              <a:t>À FATEC Zona Sul.</a:t>
            </a:r>
          </a:p>
        </p:txBody>
      </p:sp>
    </p:spTree>
    <p:extLst>
      <p:ext uri="{BB962C8B-B14F-4D97-AF65-F5344CB8AC3E}">
        <p14:creationId xmlns:p14="http://schemas.microsoft.com/office/powerpoint/2010/main" val="332186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38997E-A60C-45E3-AEA4-D5BE93B66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4000" dirty="0" err="1"/>
              <a:t>Sentimento</a:t>
            </a:r>
            <a:r>
              <a:rPr lang="en-US" sz="4000" dirty="0"/>
              <a:t> </a:t>
            </a:r>
            <a:r>
              <a:rPr lang="en-US" sz="4000" dirty="0" err="1"/>
              <a:t>em</a:t>
            </a:r>
            <a:r>
              <a:rPr lang="en-US" sz="4000" dirty="0"/>
              <a:t> </a:t>
            </a:r>
            <a:r>
              <a:rPr lang="en-US" sz="4000" dirty="0" err="1"/>
              <a:t>relação</a:t>
            </a:r>
            <a:r>
              <a:rPr lang="en-US" sz="4000" dirty="0"/>
              <a:t> à </a:t>
            </a:r>
            <a:r>
              <a:rPr lang="en-US" sz="4000" dirty="0" err="1"/>
              <a:t>disciplina</a:t>
            </a:r>
            <a:r>
              <a:rPr lang="en-US" sz="4000" dirty="0"/>
              <a:t> no </a:t>
            </a:r>
            <a:r>
              <a:rPr lang="en-US" sz="4000" dirty="0" err="1"/>
              <a:t>ensimo</a:t>
            </a:r>
            <a:r>
              <a:rPr lang="en-US" sz="4000" dirty="0"/>
              <a:t> </a:t>
            </a:r>
            <a:r>
              <a:rPr lang="en-US" sz="4000" dirty="0" err="1"/>
              <a:t>médio</a:t>
            </a:r>
            <a:endParaRPr lang="en-US" sz="4000" dirty="0"/>
          </a:p>
        </p:txBody>
      </p:sp>
      <p:graphicFrame>
        <p:nvGraphicFramePr>
          <p:cNvPr id="10" name="Espaço Reservado para Conteúdo 9">
            <a:extLst>
              <a:ext uri="{FF2B5EF4-FFF2-40B4-BE49-F238E27FC236}">
                <a16:creationId xmlns:a16="http://schemas.microsoft.com/office/drawing/2014/main" id="{6559C76A-AAA4-4B3C-8953-76B004619A2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48938819"/>
              </p:ext>
            </p:extLst>
          </p:nvPr>
        </p:nvGraphicFramePr>
        <p:xfrm>
          <a:off x="5183188" y="987425"/>
          <a:ext cx="6172200" cy="48736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02AEDF8-0B7E-4E0F-B0F5-775EF257700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r>
              <a:rPr lang="en-US" sz="2000" dirty="0"/>
              <a:t>A </a:t>
            </a:r>
            <a:r>
              <a:rPr lang="en-US" sz="2000" dirty="0" err="1"/>
              <a:t>maioria</a:t>
            </a:r>
            <a:r>
              <a:rPr lang="en-US" sz="2000" dirty="0"/>
              <a:t> dos </a:t>
            </a:r>
            <a:r>
              <a:rPr lang="en-US" sz="2000" dirty="0" err="1"/>
              <a:t>entrevistados</a:t>
            </a:r>
            <a:r>
              <a:rPr lang="en-US" sz="2000" dirty="0"/>
              <a:t> </a:t>
            </a:r>
            <a:r>
              <a:rPr lang="en-US" sz="2000" dirty="0" err="1"/>
              <a:t>aponta</a:t>
            </a:r>
            <a:r>
              <a:rPr lang="en-US" sz="2000" dirty="0"/>
              <a:t> que </a:t>
            </a:r>
            <a:r>
              <a:rPr lang="en-US" sz="2000" dirty="0" err="1"/>
              <a:t>gostavam</a:t>
            </a:r>
            <a:r>
              <a:rPr lang="en-US" sz="2000" dirty="0"/>
              <a:t> das aulas </a:t>
            </a:r>
            <a:r>
              <a:rPr lang="en-US" sz="2000" dirty="0" err="1"/>
              <a:t>desta</a:t>
            </a:r>
            <a:r>
              <a:rPr lang="en-US" sz="2000" dirty="0"/>
              <a:t> </a:t>
            </a:r>
            <a:r>
              <a:rPr lang="en-US" sz="2000" dirty="0" err="1"/>
              <a:t>disciplina</a:t>
            </a:r>
            <a:r>
              <a:rPr lang="en-US" sz="2000" dirty="0"/>
              <a:t> </a:t>
            </a:r>
            <a:r>
              <a:rPr lang="en-US" sz="2000" dirty="0" err="1"/>
              <a:t>naquele</a:t>
            </a:r>
            <a:r>
              <a:rPr lang="en-US" sz="2000" dirty="0"/>
              <a:t> </a:t>
            </a:r>
            <a:r>
              <a:rPr lang="en-US" sz="2000" dirty="0" err="1"/>
              <a:t>período</a:t>
            </a:r>
            <a:r>
              <a:rPr lang="en-US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269954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21E439-12DA-487B-ADA0-FA143734C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Importância</a:t>
            </a:r>
            <a:r>
              <a: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da </a:t>
            </a:r>
            <a:r>
              <a:rPr lang="en-US" sz="40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educação</a:t>
            </a:r>
            <a:r>
              <a: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0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artística</a:t>
            </a:r>
            <a:endParaRPr lang="en-US" sz="4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graphicFrame>
        <p:nvGraphicFramePr>
          <p:cNvPr id="10" name="Espaço Reservado para Conteúdo 9">
            <a:extLst>
              <a:ext uri="{FF2B5EF4-FFF2-40B4-BE49-F238E27FC236}">
                <a16:creationId xmlns:a16="http://schemas.microsoft.com/office/drawing/2014/main" id="{139A43B5-FA22-4D89-A870-BC92889F3DA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40596539"/>
              </p:ext>
            </p:extLst>
          </p:nvPr>
        </p:nvGraphicFramePr>
        <p:xfrm>
          <a:off x="5183188" y="987425"/>
          <a:ext cx="6172200" cy="48736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0DD6DB1-BB57-4DB9-803C-54F72E44BCE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r>
              <a:rPr lang="en-US" sz="2000" dirty="0"/>
              <a:t>A </a:t>
            </a:r>
            <a:r>
              <a:rPr lang="en-US" sz="2000" dirty="0" err="1"/>
              <a:t>maioria</a:t>
            </a:r>
            <a:r>
              <a:rPr lang="en-US" sz="2000" dirty="0"/>
              <a:t> dos </a:t>
            </a:r>
            <a:r>
              <a:rPr lang="en-US" sz="2000" dirty="0" err="1"/>
              <a:t>entrevistados</a:t>
            </a:r>
            <a:r>
              <a:rPr lang="en-US" sz="2000" dirty="0"/>
              <a:t> </a:t>
            </a:r>
            <a:r>
              <a:rPr lang="en-US" sz="2000" dirty="0" err="1"/>
              <a:t>atribui</a:t>
            </a:r>
            <a:r>
              <a:rPr lang="en-US" sz="2000" dirty="0"/>
              <a:t> </a:t>
            </a:r>
            <a:r>
              <a:rPr lang="en-US" sz="2000" dirty="0" err="1"/>
              <a:t>alguma</a:t>
            </a:r>
            <a:r>
              <a:rPr lang="en-US" sz="2000" dirty="0"/>
              <a:t> </a:t>
            </a:r>
            <a:r>
              <a:rPr lang="en-US" sz="2000" dirty="0" err="1"/>
              <a:t>importância</a:t>
            </a:r>
            <a:r>
              <a:rPr lang="en-US" sz="2000" dirty="0"/>
              <a:t> à </a:t>
            </a:r>
            <a:r>
              <a:rPr lang="en-US" sz="2000" dirty="0" err="1"/>
              <a:t>educação</a:t>
            </a:r>
            <a:r>
              <a:rPr lang="en-US" sz="2000" dirty="0"/>
              <a:t> </a:t>
            </a:r>
            <a:r>
              <a:rPr lang="en-US" sz="2000" dirty="0" err="1"/>
              <a:t>artística</a:t>
            </a:r>
            <a:r>
              <a:rPr lang="en-US" sz="2000" dirty="0"/>
              <a:t> </a:t>
            </a:r>
            <a:r>
              <a:rPr lang="en-US" sz="2000" dirty="0" err="1"/>
              <a:t>na</a:t>
            </a:r>
            <a:r>
              <a:rPr lang="en-US" sz="2000" dirty="0"/>
              <a:t> </a:t>
            </a:r>
            <a:r>
              <a:rPr lang="en-US" sz="2000" dirty="0" err="1"/>
              <a:t>formação</a:t>
            </a:r>
            <a:r>
              <a:rPr lang="en-US" sz="2000" dirty="0"/>
              <a:t> de um </a:t>
            </a:r>
            <a:r>
              <a:rPr lang="en-US" sz="2000" dirty="0" err="1"/>
              <a:t>indivíduo</a:t>
            </a:r>
            <a:r>
              <a:rPr lang="en-US" sz="2000" dirty="0"/>
              <a:t>.</a:t>
            </a:r>
          </a:p>
          <a:p>
            <a:r>
              <a:rPr lang="en-US" sz="2000" dirty="0" err="1"/>
              <a:t>Somente</a:t>
            </a:r>
            <a:r>
              <a:rPr lang="en-US" sz="2000" dirty="0"/>
              <a:t> 3,2% dos </a:t>
            </a:r>
            <a:r>
              <a:rPr lang="en-US" sz="2000" dirty="0" err="1"/>
              <a:t>entrevistados</a:t>
            </a:r>
            <a:r>
              <a:rPr lang="en-US" sz="2000" dirty="0"/>
              <a:t> </a:t>
            </a:r>
            <a:r>
              <a:rPr lang="en-US" sz="2000" dirty="0" err="1"/>
              <a:t>não</a:t>
            </a:r>
            <a:r>
              <a:rPr lang="en-US" sz="2000" dirty="0"/>
              <a:t> </a:t>
            </a:r>
            <a:r>
              <a:rPr lang="en-US" sz="2000" dirty="0" err="1"/>
              <a:t>dá</a:t>
            </a:r>
            <a:r>
              <a:rPr lang="en-US" sz="2000" dirty="0"/>
              <a:t> </a:t>
            </a:r>
            <a:r>
              <a:rPr lang="en-US" sz="2000" dirty="0" err="1"/>
              <a:t>importância</a:t>
            </a:r>
            <a:r>
              <a:rPr lang="en-US" sz="2000" dirty="0"/>
              <a:t> </a:t>
            </a:r>
            <a:r>
              <a:rPr lang="en-US" sz="2000" dirty="0" err="1"/>
              <a:t>alguma</a:t>
            </a:r>
            <a:r>
              <a:rPr lang="en-US" sz="2000" dirty="0"/>
              <a:t> à </a:t>
            </a:r>
            <a:r>
              <a:rPr lang="en-US" sz="2000" dirty="0" err="1"/>
              <a:t>disciplina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994771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83204C0-3BAC-4815-A60A-13BC584C6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40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Integração</a:t>
            </a:r>
            <a:r>
              <a: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da </a:t>
            </a:r>
            <a:r>
              <a:rPr lang="en-US" sz="40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tecnologia</a:t>
            </a:r>
            <a:r>
              <a: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0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na</a:t>
            </a:r>
            <a:r>
              <a: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0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educação</a:t>
            </a:r>
            <a:endParaRPr lang="en-US" sz="4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graphicFrame>
        <p:nvGraphicFramePr>
          <p:cNvPr id="10" name="Espaço Reservado para Conteúdo 9">
            <a:extLst>
              <a:ext uri="{FF2B5EF4-FFF2-40B4-BE49-F238E27FC236}">
                <a16:creationId xmlns:a16="http://schemas.microsoft.com/office/drawing/2014/main" id="{E505433B-DB50-4DE6-8E62-EECC4DCAB21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62629053"/>
              </p:ext>
            </p:extLst>
          </p:nvPr>
        </p:nvGraphicFramePr>
        <p:xfrm>
          <a:off x="5183188" y="987425"/>
          <a:ext cx="6172200" cy="48736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1AA3B38F-A136-4205-AC19-F32AF5F8400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r>
              <a:rPr lang="en-US" sz="2000" dirty="0"/>
              <a:t>96,8% dos </a:t>
            </a:r>
            <a:r>
              <a:rPr lang="en-US" sz="2000" dirty="0" err="1"/>
              <a:t>entrevistados</a:t>
            </a:r>
            <a:r>
              <a:rPr lang="en-US" sz="2000" dirty="0"/>
              <a:t> </a:t>
            </a:r>
            <a:r>
              <a:rPr lang="en-US" sz="2000" dirty="0" err="1"/>
              <a:t>acreditam</a:t>
            </a:r>
            <a:r>
              <a:rPr lang="en-US" sz="2000" dirty="0"/>
              <a:t> que </a:t>
            </a:r>
            <a:r>
              <a:rPr lang="en-US" sz="2000" dirty="0" err="1"/>
              <a:t>trazer</a:t>
            </a:r>
            <a:r>
              <a:rPr lang="en-US" sz="2000" dirty="0"/>
              <a:t> a </a:t>
            </a:r>
            <a:r>
              <a:rPr lang="en-US" sz="2000" dirty="0" err="1"/>
              <a:t>tecnologia</a:t>
            </a:r>
            <a:r>
              <a:rPr lang="en-US" sz="2000" dirty="0"/>
              <a:t> para o </a:t>
            </a:r>
            <a:r>
              <a:rPr lang="en-US" sz="2000" dirty="0" err="1"/>
              <a:t>modelo</a:t>
            </a:r>
            <a:r>
              <a:rPr lang="en-US" sz="2000" dirty="0"/>
              <a:t> </a:t>
            </a:r>
            <a:r>
              <a:rPr lang="en-US" sz="2000" dirty="0" err="1"/>
              <a:t>convencional</a:t>
            </a:r>
            <a:r>
              <a:rPr lang="en-US" sz="2000" dirty="0"/>
              <a:t> de </a:t>
            </a:r>
            <a:r>
              <a:rPr lang="en-US" sz="2000" dirty="0" err="1"/>
              <a:t>educação</a:t>
            </a:r>
            <a:r>
              <a:rPr lang="en-US" sz="2000" dirty="0"/>
              <a:t> </a:t>
            </a:r>
            <a:r>
              <a:rPr lang="en-US" sz="2000" dirty="0" err="1"/>
              <a:t>traria</a:t>
            </a:r>
            <a:r>
              <a:rPr lang="en-US" sz="2000" dirty="0"/>
              <a:t> </a:t>
            </a:r>
            <a:r>
              <a:rPr lang="en-US" sz="2000" dirty="0" err="1"/>
              <a:t>benefícios</a:t>
            </a:r>
            <a:r>
              <a:rPr lang="en-US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627148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4357767-83EC-4410-9C76-2510A4577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4000" dirty="0" err="1"/>
              <a:t>Integração</a:t>
            </a:r>
            <a:r>
              <a:rPr lang="en-US" sz="4000" dirty="0"/>
              <a:t> da </a:t>
            </a:r>
            <a:r>
              <a:rPr lang="en-US" sz="4000" dirty="0" err="1"/>
              <a:t>tecnologia</a:t>
            </a:r>
            <a:r>
              <a:rPr lang="en-US" sz="4000" dirty="0"/>
              <a:t> </a:t>
            </a:r>
            <a:r>
              <a:rPr lang="en-US" sz="4000" dirty="0" err="1"/>
              <a:t>na</a:t>
            </a:r>
            <a:r>
              <a:rPr lang="en-US" sz="4000" dirty="0"/>
              <a:t> </a:t>
            </a:r>
            <a:r>
              <a:rPr lang="en-US" sz="4000" dirty="0" err="1"/>
              <a:t>educação</a:t>
            </a:r>
            <a:r>
              <a:rPr lang="en-US" sz="4000" dirty="0"/>
              <a:t> </a:t>
            </a:r>
            <a:r>
              <a:rPr lang="en-US" sz="4000" dirty="0" err="1"/>
              <a:t>artística</a:t>
            </a:r>
            <a:endParaRPr lang="en-US" sz="4000" dirty="0"/>
          </a:p>
        </p:txBody>
      </p:sp>
      <p:graphicFrame>
        <p:nvGraphicFramePr>
          <p:cNvPr id="10" name="Espaço Reservado para Conteúdo 9">
            <a:extLst>
              <a:ext uri="{FF2B5EF4-FFF2-40B4-BE49-F238E27FC236}">
                <a16:creationId xmlns:a16="http://schemas.microsoft.com/office/drawing/2014/main" id="{1C1C73E5-B6BB-4DD2-8150-C0ABA28D4A8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20643682"/>
              </p:ext>
            </p:extLst>
          </p:nvPr>
        </p:nvGraphicFramePr>
        <p:xfrm>
          <a:off x="5183188" y="987425"/>
          <a:ext cx="6172200" cy="48736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F3336D08-3248-48B3-89FE-BC2BA358762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r>
              <a:rPr lang="en-US" sz="2000" dirty="0"/>
              <a:t>92,1% dos </a:t>
            </a:r>
            <a:r>
              <a:rPr lang="en-US" sz="2000" dirty="0" err="1"/>
              <a:t>entrevistados</a:t>
            </a:r>
            <a:r>
              <a:rPr lang="en-US" sz="2000" dirty="0"/>
              <a:t> </a:t>
            </a:r>
            <a:r>
              <a:rPr lang="en-US" sz="2000" dirty="0" err="1"/>
              <a:t>acreditam</a:t>
            </a:r>
            <a:r>
              <a:rPr lang="en-US" sz="2000" dirty="0"/>
              <a:t> que </a:t>
            </a:r>
            <a:r>
              <a:rPr lang="en-US" sz="2000" dirty="0" err="1"/>
              <a:t>trazer</a:t>
            </a:r>
            <a:r>
              <a:rPr lang="en-US" sz="2000" dirty="0"/>
              <a:t> </a:t>
            </a:r>
            <a:r>
              <a:rPr lang="en-US" sz="2000" dirty="0" err="1"/>
              <a:t>tecnologia</a:t>
            </a:r>
            <a:r>
              <a:rPr lang="en-US" sz="2000" dirty="0"/>
              <a:t> para as aulas de </a:t>
            </a:r>
            <a:r>
              <a:rPr lang="en-US" sz="2000" dirty="0" err="1"/>
              <a:t>educação</a:t>
            </a:r>
            <a:r>
              <a:rPr lang="en-US" sz="2000" dirty="0"/>
              <a:t> </a:t>
            </a:r>
            <a:r>
              <a:rPr lang="en-US" sz="2000" dirty="0" err="1"/>
              <a:t>artística</a:t>
            </a:r>
            <a:r>
              <a:rPr lang="en-US" sz="2000" dirty="0"/>
              <a:t> </a:t>
            </a:r>
            <a:r>
              <a:rPr lang="en-US" sz="2000" dirty="0" err="1"/>
              <a:t>traria</a:t>
            </a:r>
            <a:r>
              <a:rPr lang="en-US" sz="2000" dirty="0"/>
              <a:t> </a:t>
            </a:r>
            <a:r>
              <a:rPr lang="en-US" sz="2000" dirty="0" err="1"/>
              <a:t>mais</a:t>
            </a:r>
            <a:r>
              <a:rPr lang="en-US" sz="2000" dirty="0"/>
              <a:t> interesse </a:t>
            </a:r>
            <a:r>
              <a:rPr lang="en-US" sz="2000" dirty="0" err="1"/>
              <a:t>pelos</a:t>
            </a:r>
            <a:r>
              <a:rPr lang="en-US" sz="2000" dirty="0"/>
              <a:t> </a:t>
            </a:r>
            <a:r>
              <a:rPr lang="en-US" sz="2000" dirty="0" err="1"/>
              <a:t>assuntos</a:t>
            </a:r>
            <a:r>
              <a:rPr lang="en-US" sz="2000" dirty="0"/>
              <a:t> </a:t>
            </a:r>
            <a:r>
              <a:rPr lang="en-US" sz="2000" dirty="0" err="1"/>
              <a:t>sendo</a:t>
            </a:r>
            <a:r>
              <a:rPr lang="en-US" sz="2000" dirty="0"/>
              <a:t> </a:t>
            </a:r>
            <a:r>
              <a:rPr lang="en-US" sz="2000" dirty="0" err="1"/>
              <a:t>abordados</a:t>
            </a:r>
            <a:r>
              <a:rPr lang="en-US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734250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9FCE40C-3C12-4DD6-878A-1F04B19E1A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Conclusão da pesquisa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56E41EF-440F-493C-B816-5D9AAA27B6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A pesquisa atingiu pessoas majoritariamente do gênero masculino, de 18 a 39 anos, com ensino superior completo ou incompleto;</a:t>
            </a:r>
          </a:p>
          <a:p>
            <a:r>
              <a:rPr lang="pt-BR" dirty="0"/>
              <a:t>A apreciação das aulas de arte se mostra dividida;</a:t>
            </a:r>
          </a:p>
          <a:p>
            <a:r>
              <a:rPr lang="pt-BR" dirty="0"/>
              <a:t>A importância da arte na formação do indivíduo foi amplamente afirmada;</a:t>
            </a:r>
          </a:p>
          <a:p>
            <a:r>
              <a:rPr lang="pt-BR" dirty="0"/>
              <a:t>Mais de 90% dos entrevistados acham que trazer tecnologia para a sala de aula seria benéfico para os alunos em fase de formação.</a:t>
            </a:r>
          </a:p>
        </p:txBody>
      </p:sp>
    </p:spTree>
    <p:extLst>
      <p:ext uri="{BB962C8B-B14F-4D97-AF65-F5344CB8AC3E}">
        <p14:creationId xmlns:p14="http://schemas.microsoft.com/office/powerpoint/2010/main" val="11178986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CEDF2CC-C47C-4718-AEC4-95708DA428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Prova de Conceito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0EB553A-1BC0-4A9A-B651-29B767B032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Criação de um sistema de informação aplicado à arte</a:t>
            </a:r>
          </a:p>
        </p:txBody>
      </p:sp>
    </p:spTree>
    <p:extLst>
      <p:ext uri="{BB962C8B-B14F-4D97-AF65-F5344CB8AC3E}">
        <p14:creationId xmlns:p14="http://schemas.microsoft.com/office/powerpoint/2010/main" val="20527153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7EC319-7AA6-4B95-A117-7D114086D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Projeto de Software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DE8BD7E-424D-4672-AAC6-6F17E3A300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Sistema de detecção automática de gêneros artísticos em uma pintura:</a:t>
            </a:r>
          </a:p>
          <a:p>
            <a:pPr lvl="1"/>
            <a:r>
              <a:rPr lang="pt-BR" dirty="0"/>
              <a:t>Inteligência artificial (rede neural);</a:t>
            </a:r>
          </a:p>
          <a:p>
            <a:pPr lvl="1"/>
            <a:r>
              <a:rPr lang="pt-BR" dirty="0"/>
              <a:t>Extrai características comuns em obras de um gênero artístico para inferir as características determinantes de uma categoria estética;</a:t>
            </a:r>
          </a:p>
          <a:p>
            <a:pPr lvl="1"/>
            <a:r>
              <a:rPr lang="pt-BR" dirty="0"/>
              <a:t>Exemplo de um sistema de informação aplicado à arte.</a:t>
            </a:r>
          </a:p>
        </p:txBody>
      </p:sp>
    </p:spTree>
    <p:extLst>
      <p:ext uri="{BB962C8B-B14F-4D97-AF65-F5344CB8AC3E}">
        <p14:creationId xmlns:p14="http://schemas.microsoft.com/office/powerpoint/2010/main" val="26931112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079D747-DA0D-4D5E-9BDD-F658BBBD8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Projeto de Software</a:t>
            </a:r>
          </a:p>
        </p:txBody>
      </p:sp>
      <p:pic>
        <p:nvPicPr>
          <p:cNvPr id="5" name="Picture" descr="Único caso de uso permitido pelo sistema.">
            <a:extLst>
              <a:ext uri="{FF2B5EF4-FFF2-40B4-BE49-F238E27FC236}">
                <a16:creationId xmlns:a16="http://schemas.microsoft.com/office/drawing/2014/main" id="{C689BA98-DF82-4D9C-A7A4-6EC78D9C8925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5210175" y="3063081"/>
            <a:ext cx="1771650" cy="1876425"/>
          </a:xfrm>
          <a:prstGeom prst="rect">
            <a:avLst/>
          </a:prstGeom>
          <a:noFill/>
          <a:ln w="12700">
            <a:solidFill>
              <a:sysClr val="windowText" lastClr="000000"/>
            </a:solidFill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3860604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AFACB1C-57A0-4797-82E2-B6D9E2B3C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Projeto de Software</a:t>
            </a:r>
          </a:p>
        </p:txBody>
      </p:sp>
      <p:pic>
        <p:nvPicPr>
          <p:cNvPr id="4" name="Picture" descr="Sequência de interações que constituem o fluxo do caso de uso de categorização de um arquivo de imagem.">
            <a:extLst>
              <a:ext uri="{FF2B5EF4-FFF2-40B4-BE49-F238E27FC236}">
                <a16:creationId xmlns:a16="http://schemas.microsoft.com/office/drawing/2014/main" id="{5D4C0332-A030-485E-B931-E514240C2FB5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1990725" y="2096294"/>
            <a:ext cx="8210550" cy="3810000"/>
          </a:xfrm>
          <a:prstGeom prst="rect">
            <a:avLst/>
          </a:prstGeom>
          <a:noFill/>
          <a:ln w="12700">
            <a:solidFill>
              <a:sysClr val="windowText" lastClr="000000"/>
            </a:solidFill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9931487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presentação">
            <a:hlinkClick r:id="" action="ppaction://media"/>
            <a:extLst>
              <a:ext uri="{FF2B5EF4-FFF2-40B4-BE49-F238E27FC236}">
                <a16:creationId xmlns:a16="http://schemas.microsoft.com/office/drawing/2014/main" id="{71B6FA33-841E-435E-947A-E83F89C1E51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248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66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389A07-EECA-4BB8-8722-4BA9AF0B4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Tecnologia e Artes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B57DD7C-B8C3-45C0-9441-C5290B7093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Como a arte se relaciona com a tecnologia?</a:t>
            </a:r>
          </a:p>
        </p:txBody>
      </p:sp>
    </p:spTree>
    <p:extLst>
      <p:ext uri="{BB962C8B-B14F-4D97-AF65-F5344CB8AC3E}">
        <p14:creationId xmlns:p14="http://schemas.microsoft.com/office/powerpoint/2010/main" val="5730169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183D35C-A1F0-4694-A18F-F8921DB4BA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Conclusão da prova de conceito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EB75D76-EE21-49BF-8C0B-F3F8F664E0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66% de acurácia;</a:t>
            </a:r>
          </a:p>
          <a:p>
            <a:r>
              <a:rPr lang="pt-BR" dirty="0"/>
              <a:t>Traz reflexões sobre o ato de compreender arte:</a:t>
            </a:r>
          </a:p>
          <a:p>
            <a:pPr lvl="1"/>
            <a:r>
              <a:rPr lang="pt-BR" dirty="0"/>
              <a:t>É possível fazer uma máquina </a:t>
            </a:r>
            <a:r>
              <a:rPr lang="pt-BR" i="1" dirty="0"/>
              <a:t>enxergar</a:t>
            </a:r>
            <a:r>
              <a:rPr lang="pt-BR" dirty="0"/>
              <a:t> uma obra artística?</a:t>
            </a:r>
          </a:p>
          <a:p>
            <a:pPr lvl="1"/>
            <a:r>
              <a:rPr lang="pt-BR" dirty="0"/>
              <a:t>A máquina não possui conhecimento do contexto histórico ou social.</a:t>
            </a:r>
          </a:p>
          <a:p>
            <a:pPr lvl="1"/>
            <a:r>
              <a:rPr lang="pt-BR" dirty="0"/>
              <a:t>A </a:t>
            </a:r>
            <a:r>
              <a:rPr lang="pt-BR" i="1" dirty="0"/>
              <a:t>imaginação </a:t>
            </a:r>
            <a:r>
              <a:rPr lang="pt-BR" dirty="0"/>
              <a:t>é uma característica essencialmente humana; não é possível replicá-la em uma máquina.</a:t>
            </a:r>
          </a:p>
        </p:txBody>
      </p:sp>
    </p:spTree>
    <p:extLst>
      <p:ext uri="{BB962C8B-B14F-4D97-AF65-F5344CB8AC3E}">
        <p14:creationId xmlns:p14="http://schemas.microsoft.com/office/powerpoint/2010/main" val="31889296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7E2CE4-FFFF-4EC0-AD0D-D157D4B5B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Conclusão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94490A3-9518-4D7C-AE72-EE1A4EAB60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610080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AEB9C1-2E92-4864-BE17-E343D2C18F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Conclusão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8DC11E9-966F-4981-9212-97D8934098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t-BR" dirty="0"/>
              <a:t>A pesquisa demostra que é popular a opinião de que a tecnologia deve ser integrada com a educação:</a:t>
            </a:r>
          </a:p>
          <a:p>
            <a:pPr lvl="1"/>
            <a:r>
              <a:rPr lang="pt-BR" dirty="0"/>
              <a:t>A arte é intrinsecamente ligada à tecnologia;</a:t>
            </a:r>
          </a:p>
          <a:p>
            <a:pPr lvl="1"/>
            <a:r>
              <a:rPr lang="pt-BR" dirty="0"/>
              <a:t>Novos meios de comunicação implicam em novas formas de expressão artística;</a:t>
            </a:r>
          </a:p>
          <a:p>
            <a:pPr lvl="1"/>
            <a:r>
              <a:rPr lang="pt-BR" dirty="0"/>
              <a:t>Um indivíduo crítico é capaz de entender as tecnologias que sustentam a sociedade em que vive, e se expressar a partir destas.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276837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524C55C-0027-4253-BEAC-E74CED1EB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Conclusão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1D2B141-F5B8-45D7-87B8-3BF58FE4B6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/>
              <a:t>O sistema criado como prova de conceito pode ser evoluído:</a:t>
            </a:r>
          </a:p>
          <a:p>
            <a:pPr lvl="1"/>
            <a:r>
              <a:rPr lang="pt-BR" dirty="0"/>
              <a:t>Para detectar autores das obras;</a:t>
            </a:r>
          </a:p>
          <a:p>
            <a:pPr lvl="1"/>
            <a:r>
              <a:rPr lang="pt-BR" dirty="0"/>
              <a:t>Para detectar o </a:t>
            </a:r>
            <a:r>
              <a:rPr lang="pt-BR" i="1" dirty="0"/>
              <a:t>sentimento</a:t>
            </a:r>
            <a:r>
              <a:rPr lang="pt-BR" dirty="0"/>
              <a:t> impresso em uma obra;</a:t>
            </a:r>
          </a:p>
          <a:p>
            <a:pPr lvl="1"/>
            <a:r>
              <a:rPr lang="pt-BR" dirty="0"/>
              <a:t>Para </a:t>
            </a:r>
            <a:r>
              <a:rPr lang="pt-BR" i="1" dirty="0"/>
              <a:t>gerar</a:t>
            </a:r>
            <a:r>
              <a:rPr lang="pt-BR" dirty="0"/>
              <a:t> uma imagem simulando uma obra </a:t>
            </a:r>
            <a:r>
              <a:rPr lang="pt-BR" dirty="0" err="1"/>
              <a:t>artísica</a:t>
            </a:r>
            <a:r>
              <a:rPr lang="pt-BR" dirty="0"/>
              <a:t>, através de uma GAN, a partir de características especificadas.</a:t>
            </a:r>
          </a:p>
        </p:txBody>
      </p:sp>
    </p:spTree>
    <p:extLst>
      <p:ext uri="{BB962C8B-B14F-4D97-AF65-F5344CB8AC3E}">
        <p14:creationId xmlns:p14="http://schemas.microsoft.com/office/powerpoint/2010/main" val="8704332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B06B34-7A81-4AB2-A8E7-63664D8FB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Bibliografia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9FC7E8B-56BB-40D0-8C2B-4AE938236A4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pPr marL="0" indent="0">
              <a:spcAft>
                <a:spcPts val="1000"/>
              </a:spcAft>
              <a:buNone/>
            </a:pPr>
            <a:r>
              <a:rPr lang="en-US" sz="1200" dirty="0">
                <a:effectLst/>
                <a:ea typeface="Cambria" panose="02040503050406030204" pitchFamily="18" charset="0"/>
                <a:cs typeface="Times New Roman" panose="02020603050405020304" pitchFamily="18" charset="0"/>
              </a:rPr>
              <a:t>Agassi, Joseph, and Joseph </a:t>
            </a:r>
            <a:r>
              <a:rPr lang="en-US" sz="1200" dirty="0" err="1">
                <a:effectLst/>
                <a:ea typeface="Cambria" panose="02040503050406030204" pitchFamily="18" charset="0"/>
                <a:cs typeface="Times New Roman" panose="02020603050405020304" pitchFamily="18" charset="0"/>
              </a:rPr>
              <a:t>Wiezenbaum</a:t>
            </a:r>
            <a:r>
              <a:rPr lang="en-US" sz="1200" dirty="0">
                <a:effectLst/>
                <a:ea typeface="Cambria" panose="02040503050406030204" pitchFamily="18" charset="0"/>
                <a:cs typeface="Times New Roman" panose="02020603050405020304" pitchFamily="18" charset="0"/>
              </a:rPr>
              <a:t>. 1976. “Computer Power and Human Reason: From Judgment to Calculation.” </a:t>
            </a:r>
            <a:r>
              <a:rPr lang="en-US" sz="1200" i="1" dirty="0">
                <a:effectLst/>
                <a:ea typeface="Cambria" panose="02040503050406030204" pitchFamily="18" charset="0"/>
                <a:cs typeface="Times New Roman" panose="02020603050405020304" pitchFamily="18" charset="0"/>
              </a:rPr>
              <a:t>Technology and Culture</a:t>
            </a:r>
            <a:r>
              <a:rPr lang="en-US" sz="1200" dirty="0">
                <a:effectLst/>
                <a:ea typeface="Cambria" panose="02040503050406030204" pitchFamily="18" charset="0"/>
                <a:cs typeface="Times New Roman" panose="02020603050405020304" pitchFamily="18" charset="0"/>
              </a:rPr>
              <a:t> 17 (October): 813..</a:t>
            </a:r>
            <a:endParaRPr lang="pt-BR" sz="1200" dirty="0">
              <a:effectLst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marL="0" indent="0">
              <a:spcAft>
                <a:spcPts val="1000"/>
              </a:spcAft>
              <a:buNone/>
            </a:pPr>
            <a:r>
              <a:rPr lang="en-US" sz="1200" dirty="0" err="1">
                <a:effectLst/>
                <a:ea typeface="Cambria" panose="02040503050406030204" pitchFamily="18" charset="0"/>
                <a:cs typeface="Times New Roman" panose="02020603050405020304" pitchFamily="18" charset="0"/>
              </a:rPr>
              <a:t>Aristóteles</a:t>
            </a:r>
            <a:r>
              <a:rPr lang="en-US" sz="1200" dirty="0">
                <a:effectLst/>
                <a:ea typeface="Cambria" panose="02040503050406030204" pitchFamily="18" charset="0"/>
                <a:cs typeface="Times New Roman" panose="02020603050405020304" pitchFamily="18" charset="0"/>
              </a:rPr>
              <a:t>, and William Ellis. 2004. </a:t>
            </a:r>
            <a:r>
              <a:rPr lang="en-US" sz="1200" i="1" dirty="0">
                <a:effectLst/>
                <a:ea typeface="Cambria" panose="02040503050406030204" pitchFamily="18" charset="0"/>
                <a:cs typeface="Times New Roman" panose="02020603050405020304" pitchFamily="18" charset="0"/>
              </a:rPr>
              <a:t>Politics: A Treatise on Government</a:t>
            </a:r>
            <a:r>
              <a:rPr lang="en-US" sz="1200" dirty="0">
                <a:effectLst/>
                <a:ea typeface="Cambria" panose="02040503050406030204" pitchFamily="18" charset="0"/>
                <a:cs typeface="Times New Roman" panose="02020603050405020304" pitchFamily="18" charset="0"/>
              </a:rPr>
              <a:t>. Project </a:t>
            </a:r>
            <a:r>
              <a:rPr lang="en-US" sz="1200" dirty="0" err="1">
                <a:effectLst/>
                <a:ea typeface="Cambria" panose="02040503050406030204" pitchFamily="18" charset="0"/>
                <a:cs typeface="Times New Roman" panose="02020603050405020304" pitchFamily="18" charset="0"/>
              </a:rPr>
              <a:t>Gutemberg</a:t>
            </a:r>
            <a:r>
              <a:rPr lang="en-US" sz="1200" dirty="0">
                <a:effectLst/>
                <a:ea typeface="Cambria" panose="02040503050406030204" pitchFamily="18" charset="0"/>
                <a:cs typeface="Times New Roman" panose="02020603050405020304" pitchFamily="18" charset="0"/>
              </a:rPr>
              <a:t>. </a:t>
            </a:r>
            <a:r>
              <a:rPr lang="en-US" sz="1200" dirty="0">
                <a:effectLst/>
                <a:ea typeface="Cambria" panose="02040503050406030204" pitchFamily="18" charset="0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https://www.gutenberg.org/ebooks/6762</a:t>
            </a:r>
            <a:r>
              <a:rPr lang="en-US" sz="1200" dirty="0">
                <a:effectLst/>
                <a:ea typeface="Cambria" panose="02040503050406030204" pitchFamily="18" charset="0"/>
                <a:cs typeface="Times New Roman" panose="02020603050405020304" pitchFamily="18" charset="0"/>
              </a:rPr>
              <a:t>.</a:t>
            </a:r>
            <a:endParaRPr lang="pt-BR" sz="1200" dirty="0">
              <a:effectLst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marL="0" indent="0">
              <a:spcAft>
                <a:spcPts val="1000"/>
              </a:spcAft>
              <a:buNone/>
            </a:pPr>
            <a:r>
              <a:rPr lang="en-US" sz="1200" dirty="0" err="1">
                <a:effectLst/>
                <a:ea typeface="Cambria" panose="02040503050406030204" pitchFamily="18" charset="0"/>
                <a:cs typeface="Times New Roman" panose="02020603050405020304" pitchFamily="18" charset="0"/>
              </a:rPr>
              <a:t>Aristóteles</a:t>
            </a:r>
            <a:r>
              <a:rPr lang="en-US" sz="1200" dirty="0">
                <a:effectLst/>
                <a:ea typeface="Cambria" panose="02040503050406030204" pitchFamily="18" charset="0"/>
                <a:cs typeface="Times New Roman" panose="02020603050405020304" pitchFamily="18" charset="0"/>
              </a:rPr>
              <a:t>, and Ana Maria Valente. 2008. </a:t>
            </a:r>
            <a:r>
              <a:rPr lang="en-US" sz="1200" i="1" dirty="0" err="1">
                <a:effectLst/>
                <a:ea typeface="Cambria" panose="02040503050406030204" pitchFamily="18" charset="0"/>
                <a:cs typeface="Times New Roman" panose="02020603050405020304" pitchFamily="18" charset="0"/>
              </a:rPr>
              <a:t>Poética</a:t>
            </a:r>
            <a:r>
              <a:rPr lang="en-US" sz="1200" dirty="0">
                <a:effectLst/>
                <a:ea typeface="Cambria" panose="02040503050406030204" pitchFamily="18" charset="0"/>
                <a:cs typeface="Times New Roman" panose="02020603050405020304" pitchFamily="18" charset="0"/>
              </a:rPr>
              <a:t>. 3rd ed. </a:t>
            </a:r>
            <a:r>
              <a:rPr lang="en-US" sz="1200" dirty="0" err="1">
                <a:effectLst/>
                <a:ea typeface="Cambria" panose="02040503050406030204" pitchFamily="18" charset="0"/>
                <a:cs typeface="Times New Roman" panose="02020603050405020304" pitchFamily="18" charset="0"/>
              </a:rPr>
              <a:t>Lisboa</a:t>
            </a:r>
            <a:r>
              <a:rPr lang="en-US" sz="1200" dirty="0">
                <a:effectLst/>
                <a:ea typeface="Cambria" panose="02040503050406030204" pitchFamily="18" charset="0"/>
                <a:cs typeface="Times New Roman" panose="02020603050405020304" pitchFamily="18" charset="0"/>
              </a:rPr>
              <a:t>: </a:t>
            </a:r>
            <a:r>
              <a:rPr lang="en-US" sz="1200" dirty="0" err="1">
                <a:effectLst/>
                <a:ea typeface="Cambria" panose="02040503050406030204" pitchFamily="18" charset="0"/>
                <a:cs typeface="Times New Roman" panose="02020603050405020304" pitchFamily="18" charset="0"/>
              </a:rPr>
              <a:t>Fundação</a:t>
            </a:r>
            <a:r>
              <a:rPr lang="en-US" sz="1200" dirty="0">
                <a:effectLst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ea typeface="Cambria" panose="02040503050406030204" pitchFamily="18" charset="0"/>
                <a:cs typeface="Times New Roman" panose="02020603050405020304" pitchFamily="18" charset="0"/>
              </a:rPr>
              <a:t>Calouste</a:t>
            </a:r>
            <a:r>
              <a:rPr lang="en-US" sz="1200" dirty="0">
                <a:effectLst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ea typeface="Cambria" panose="02040503050406030204" pitchFamily="18" charset="0"/>
                <a:cs typeface="Times New Roman" panose="02020603050405020304" pitchFamily="18" charset="0"/>
              </a:rPr>
              <a:t>Gulbekian</a:t>
            </a:r>
            <a:r>
              <a:rPr lang="en-US" sz="1200" dirty="0">
                <a:effectLst/>
                <a:ea typeface="Cambria" panose="02040503050406030204" pitchFamily="18" charset="0"/>
                <a:cs typeface="Times New Roman" panose="02020603050405020304" pitchFamily="18" charset="0"/>
              </a:rPr>
              <a:t>. </a:t>
            </a:r>
            <a:r>
              <a:rPr lang="en-US" sz="1200" dirty="0">
                <a:effectLst/>
                <a:ea typeface="Cambria" panose="020405030504060302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https://edisciplinas.usp.br/pluginfile.php/4179798/mod_resource/content/1/PO%C3%89TICA%20DE%20ARIST%C3%93TELES.pdf</a:t>
            </a:r>
            <a:r>
              <a:rPr lang="en-US" sz="1200" dirty="0">
                <a:effectLst/>
                <a:ea typeface="Cambria" panose="02040503050406030204" pitchFamily="18" charset="0"/>
                <a:cs typeface="Times New Roman" panose="02020603050405020304" pitchFamily="18" charset="0"/>
              </a:rPr>
              <a:t>.</a:t>
            </a:r>
            <a:endParaRPr lang="pt-BR" sz="1200" dirty="0">
              <a:effectLst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marL="0" indent="0">
              <a:spcAft>
                <a:spcPts val="1000"/>
              </a:spcAft>
              <a:buNone/>
            </a:pPr>
            <a:r>
              <a:rPr lang="en-US" sz="1200" dirty="0" err="1">
                <a:effectLst/>
                <a:ea typeface="Cambria" panose="02040503050406030204" pitchFamily="18" charset="0"/>
                <a:cs typeface="Times New Roman" panose="02020603050405020304" pitchFamily="18" charset="0"/>
              </a:rPr>
              <a:t>Bobrow</a:t>
            </a:r>
            <a:r>
              <a:rPr lang="en-US" sz="1200" dirty="0">
                <a:effectLst/>
                <a:ea typeface="Cambria" panose="02040503050406030204" pitchFamily="18" charset="0"/>
                <a:cs typeface="Times New Roman" panose="02020603050405020304" pitchFamily="18" charset="0"/>
              </a:rPr>
              <a:t>, Daniel. 1964. “Natural Language Input for a Computer Problem Solving System,” January.</a:t>
            </a:r>
            <a:endParaRPr lang="pt-BR" sz="1200" dirty="0">
              <a:effectLst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marL="0" indent="0">
              <a:spcAft>
                <a:spcPts val="1000"/>
              </a:spcAft>
              <a:buNone/>
            </a:pPr>
            <a:r>
              <a:rPr lang="en-US" sz="1200" dirty="0">
                <a:effectLst/>
                <a:ea typeface="Cambria" panose="02040503050406030204" pitchFamily="18" charset="0"/>
                <a:cs typeface="Times New Roman" panose="02020603050405020304" pitchFamily="18" charset="0"/>
              </a:rPr>
              <a:t>Braga, Adriana. 2012. “McLuhan Entre </a:t>
            </a:r>
            <a:r>
              <a:rPr lang="en-US" sz="1200" dirty="0" err="1">
                <a:effectLst/>
                <a:ea typeface="Cambria" panose="02040503050406030204" pitchFamily="18" charset="0"/>
                <a:cs typeface="Times New Roman" panose="02020603050405020304" pitchFamily="18" charset="0"/>
              </a:rPr>
              <a:t>Conceitos</a:t>
            </a:r>
            <a:r>
              <a:rPr lang="en-US" sz="1200" dirty="0">
                <a:effectLst/>
                <a:ea typeface="Cambria" panose="02040503050406030204" pitchFamily="18" charset="0"/>
                <a:cs typeface="Times New Roman" panose="02020603050405020304" pitchFamily="18" charset="0"/>
              </a:rPr>
              <a:t> e </a:t>
            </a:r>
            <a:r>
              <a:rPr lang="en-US" sz="1200" dirty="0" err="1">
                <a:effectLst/>
                <a:ea typeface="Cambria" panose="02040503050406030204" pitchFamily="18" charset="0"/>
                <a:cs typeface="Times New Roman" panose="02020603050405020304" pitchFamily="18" charset="0"/>
              </a:rPr>
              <a:t>Aforismos</a:t>
            </a:r>
            <a:r>
              <a:rPr lang="en-US" sz="1200" dirty="0">
                <a:effectLst/>
                <a:ea typeface="Cambria" panose="02040503050406030204" pitchFamily="18" charset="0"/>
                <a:cs typeface="Times New Roman" panose="02020603050405020304" pitchFamily="18" charset="0"/>
              </a:rPr>
              <a:t>.” </a:t>
            </a:r>
            <a:r>
              <a:rPr lang="en-US" sz="1200" i="1" dirty="0">
                <a:effectLst/>
                <a:ea typeface="Cambria" panose="02040503050406030204" pitchFamily="18" charset="0"/>
                <a:cs typeface="Times New Roman" panose="02020603050405020304" pitchFamily="18" charset="0"/>
              </a:rPr>
              <a:t>ALCEU</a:t>
            </a:r>
            <a:r>
              <a:rPr lang="en-US" sz="1200" dirty="0">
                <a:effectLst/>
                <a:ea typeface="Cambria" panose="02040503050406030204" pitchFamily="18" charset="0"/>
                <a:cs typeface="Times New Roman" panose="02020603050405020304" pitchFamily="18" charset="0"/>
              </a:rPr>
              <a:t> 12 (24): 48–55. </a:t>
            </a:r>
            <a:r>
              <a:rPr lang="en-US" sz="1200" dirty="0">
                <a:effectLst/>
                <a:ea typeface="Cambria" panose="02040503050406030204" pitchFamily="18" charset="0"/>
                <a:cs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http://revistaalceu-acervo.com.puc-rio.br/cgi/cgilua.exe/sys/start.htm?sid=36</a:t>
            </a:r>
            <a:r>
              <a:rPr lang="en-US" sz="1200" dirty="0">
                <a:effectLst/>
                <a:ea typeface="Cambria" panose="020405030504060302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>
              <a:spcAft>
                <a:spcPts val="1000"/>
              </a:spcAft>
              <a:buNone/>
            </a:pPr>
            <a:r>
              <a:rPr lang="en-US" sz="1200" dirty="0">
                <a:effectLst/>
                <a:ea typeface="Cambria" panose="02040503050406030204" pitchFamily="18" charset="0"/>
                <a:cs typeface="Times New Roman" panose="02020603050405020304" pitchFamily="18" charset="0"/>
              </a:rPr>
              <a:t>Copeland, B. J. n.d. “CYC.” </a:t>
            </a:r>
            <a:r>
              <a:rPr lang="en-US" sz="1200" dirty="0">
                <a:effectLst/>
                <a:ea typeface="Cambria" panose="02040503050406030204" pitchFamily="18" charset="0"/>
                <a:cs typeface="Times New Roman" panose="02020603050405020304" pitchFamily="18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https://www.britannica.com/topic/CYC</a:t>
            </a:r>
            <a:r>
              <a:rPr lang="en-US" sz="1200" dirty="0">
                <a:effectLst/>
                <a:ea typeface="Cambria" panose="02040503050406030204" pitchFamily="18" charset="0"/>
                <a:cs typeface="Times New Roman" panose="02020603050405020304" pitchFamily="18" charset="0"/>
              </a:rPr>
              <a:t>.</a:t>
            </a:r>
            <a:endParaRPr lang="pt-BR" sz="1200" dirty="0">
              <a:effectLst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marL="0" indent="0">
              <a:spcAft>
                <a:spcPts val="1000"/>
              </a:spcAft>
              <a:buNone/>
            </a:pPr>
            <a:endParaRPr lang="pt-BR" sz="1000" dirty="0">
              <a:effectLst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B090B5EF-DAEC-4ADB-8382-6BF10C1E6DB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Autofit/>
          </a:bodyPr>
          <a:lstStyle/>
          <a:p>
            <a:pPr marL="0" indent="0">
              <a:spcAft>
                <a:spcPts val="1000"/>
              </a:spcAft>
              <a:buNone/>
            </a:pPr>
            <a:r>
              <a:rPr lang="en-US" sz="1200" dirty="0">
                <a:effectLst/>
                <a:ea typeface="Cambria" panose="02040503050406030204" pitchFamily="18" charset="0"/>
                <a:cs typeface="Times New Roman" panose="02020603050405020304" pitchFamily="18" charset="0"/>
              </a:rPr>
              <a:t>Descartes, René, Jacob </a:t>
            </a:r>
            <a:r>
              <a:rPr lang="en-US" sz="1200" dirty="0" err="1">
                <a:effectLst/>
                <a:ea typeface="Cambria" panose="02040503050406030204" pitchFamily="18" charset="0"/>
                <a:cs typeface="Times New Roman" panose="02020603050405020304" pitchFamily="18" charset="0"/>
              </a:rPr>
              <a:t>Guinsburg</a:t>
            </a:r>
            <a:r>
              <a:rPr lang="en-US" sz="1200" dirty="0">
                <a:effectLst/>
                <a:ea typeface="Cambria" panose="02040503050406030204" pitchFamily="18" charset="0"/>
                <a:cs typeface="Times New Roman" panose="02020603050405020304" pitchFamily="18" charset="0"/>
              </a:rPr>
              <a:t>, and Bento Prado Jr. 1962. </a:t>
            </a:r>
            <a:r>
              <a:rPr lang="en-US" sz="1200" i="1" dirty="0" err="1">
                <a:effectLst/>
                <a:ea typeface="Cambria" panose="02040503050406030204" pitchFamily="18" charset="0"/>
                <a:cs typeface="Times New Roman" panose="02020603050405020304" pitchFamily="18" charset="0"/>
              </a:rPr>
              <a:t>Discurso</a:t>
            </a:r>
            <a:r>
              <a:rPr lang="en-US" sz="1200" i="1" dirty="0">
                <a:effectLst/>
                <a:ea typeface="Cambria" panose="02040503050406030204" pitchFamily="18" charset="0"/>
                <a:cs typeface="Times New Roman" panose="02020603050405020304" pitchFamily="18" charset="0"/>
              </a:rPr>
              <a:t> Do </a:t>
            </a:r>
            <a:r>
              <a:rPr lang="en-US" sz="1200" i="1" dirty="0" err="1">
                <a:effectLst/>
                <a:ea typeface="Cambria" panose="02040503050406030204" pitchFamily="18" charset="0"/>
                <a:cs typeface="Times New Roman" panose="02020603050405020304" pitchFamily="18" charset="0"/>
              </a:rPr>
              <a:t>Método</a:t>
            </a:r>
            <a:r>
              <a:rPr lang="en-US" sz="1200" dirty="0">
                <a:effectLst/>
                <a:ea typeface="Cambria" panose="02040503050406030204" pitchFamily="18" charset="0"/>
                <a:cs typeface="Times New Roman" panose="02020603050405020304" pitchFamily="18" charset="0"/>
              </a:rPr>
              <a:t>. </a:t>
            </a:r>
            <a:r>
              <a:rPr lang="en-US" sz="1200" dirty="0" err="1">
                <a:effectLst/>
                <a:ea typeface="Cambria" panose="02040503050406030204" pitchFamily="18" charset="0"/>
                <a:cs typeface="Times New Roman" panose="02020603050405020304" pitchFamily="18" charset="0"/>
              </a:rPr>
              <a:t>Difusão</a:t>
            </a:r>
            <a:r>
              <a:rPr lang="en-US" sz="1200" dirty="0">
                <a:effectLst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ea typeface="Cambria" panose="02040503050406030204" pitchFamily="18" charset="0"/>
                <a:cs typeface="Times New Roman" panose="02020603050405020304" pitchFamily="18" charset="0"/>
              </a:rPr>
              <a:t>Européia</a:t>
            </a:r>
            <a:r>
              <a:rPr lang="en-US" sz="1200" dirty="0">
                <a:effectLst/>
                <a:ea typeface="Cambria" panose="02040503050406030204" pitchFamily="18" charset="0"/>
                <a:cs typeface="Times New Roman" panose="02020603050405020304" pitchFamily="18" charset="0"/>
              </a:rPr>
              <a:t> do </a:t>
            </a:r>
            <a:r>
              <a:rPr lang="en-US" sz="1200" dirty="0" err="1">
                <a:effectLst/>
                <a:ea typeface="Cambria" panose="02040503050406030204" pitchFamily="18" charset="0"/>
                <a:cs typeface="Times New Roman" panose="02020603050405020304" pitchFamily="18" charset="0"/>
              </a:rPr>
              <a:t>Livro</a:t>
            </a:r>
            <a:r>
              <a:rPr lang="en-US" sz="1200" dirty="0">
                <a:effectLst/>
                <a:ea typeface="Cambria" panose="02040503050406030204" pitchFamily="18" charset="0"/>
                <a:cs typeface="Times New Roman" panose="02020603050405020304" pitchFamily="18" charset="0"/>
              </a:rPr>
              <a:t>.</a:t>
            </a:r>
            <a:endParaRPr lang="pt-BR" sz="1200" dirty="0"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marL="0" indent="0">
              <a:spcAft>
                <a:spcPts val="1000"/>
              </a:spcAft>
              <a:buNone/>
            </a:pPr>
            <a:r>
              <a:rPr lang="en-US" sz="1200" dirty="0">
                <a:effectLst/>
                <a:ea typeface="Cambria" panose="02040503050406030204" pitchFamily="18" charset="0"/>
                <a:cs typeface="Times New Roman" panose="02020603050405020304" pitchFamily="18" charset="0"/>
              </a:rPr>
              <a:t>Goodfellow, Ian, </a:t>
            </a:r>
            <a:r>
              <a:rPr lang="en-US" sz="1200" dirty="0" err="1">
                <a:effectLst/>
                <a:ea typeface="Cambria" panose="02040503050406030204" pitchFamily="18" charset="0"/>
                <a:cs typeface="Times New Roman" panose="02020603050405020304" pitchFamily="18" charset="0"/>
              </a:rPr>
              <a:t>Yoshua</a:t>
            </a:r>
            <a:r>
              <a:rPr lang="en-US" sz="1200" dirty="0">
                <a:effectLst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ea typeface="Cambria" panose="02040503050406030204" pitchFamily="18" charset="0"/>
                <a:cs typeface="Times New Roman" panose="02020603050405020304" pitchFamily="18" charset="0"/>
              </a:rPr>
              <a:t>Bengio</a:t>
            </a:r>
            <a:r>
              <a:rPr lang="en-US" sz="1200" dirty="0">
                <a:effectLst/>
                <a:ea typeface="Cambria" panose="02040503050406030204" pitchFamily="18" charset="0"/>
                <a:cs typeface="Times New Roman" panose="02020603050405020304" pitchFamily="18" charset="0"/>
              </a:rPr>
              <a:t>, and Aaron Courville. 2016. </a:t>
            </a:r>
            <a:r>
              <a:rPr lang="en-US" sz="1200" i="1" dirty="0">
                <a:effectLst/>
                <a:ea typeface="Cambria" panose="02040503050406030204" pitchFamily="18" charset="0"/>
                <a:cs typeface="Times New Roman" panose="02020603050405020304" pitchFamily="18" charset="0"/>
              </a:rPr>
              <a:t>Deep Learning</a:t>
            </a:r>
            <a:r>
              <a:rPr lang="en-US" sz="1200" dirty="0">
                <a:effectLst/>
                <a:ea typeface="Cambria" panose="02040503050406030204" pitchFamily="18" charset="0"/>
                <a:cs typeface="Times New Roman" panose="02020603050405020304" pitchFamily="18" charset="0"/>
              </a:rPr>
              <a:t>. MIT Press.</a:t>
            </a:r>
          </a:p>
          <a:p>
            <a:pPr marL="0" indent="0">
              <a:spcAft>
                <a:spcPts val="1000"/>
              </a:spcAft>
              <a:buNone/>
            </a:pPr>
            <a:r>
              <a:rPr lang="en-US" sz="1200" dirty="0" err="1">
                <a:effectLst/>
                <a:ea typeface="Cambria" panose="02040503050406030204" pitchFamily="18" charset="0"/>
                <a:cs typeface="Times New Roman" panose="02020603050405020304" pitchFamily="18" charset="0"/>
              </a:rPr>
              <a:t>Gouzouasis</a:t>
            </a:r>
            <a:r>
              <a:rPr lang="en-US" sz="1200" dirty="0">
                <a:effectLst/>
                <a:ea typeface="Cambria" panose="02040503050406030204" pitchFamily="18" charset="0"/>
                <a:cs typeface="Times New Roman" panose="02020603050405020304" pitchFamily="18" charset="0"/>
              </a:rPr>
              <a:t>, Peter. 2006. “Technology as Arts-Based Education: Does the Desktop Reflect the Arts?” </a:t>
            </a:r>
            <a:r>
              <a:rPr lang="en-US" sz="1200" i="1" dirty="0">
                <a:effectLst/>
                <a:ea typeface="Cambria" panose="02040503050406030204" pitchFamily="18" charset="0"/>
                <a:cs typeface="Times New Roman" panose="02020603050405020304" pitchFamily="18" charset="0"/>
              </a:rPr>
              <a:t>Arts Education Policy Review</a:t>
            </a:r>
            <a:r>
              <a:rPr lang="en-US" sz="1200" dirty="0">
                <a:effectLst/>
                <a:ea typeface="Cambria" panose="02040503050406030204" pitchFamily="18" charset="0"/>
                <a:cs typeface="Times New Roman" panose="02020603050405020304" pitchFamily="18" charset="0"/>
              </a:rPr>
              <a:t> 107 (5): 3–9. </a:t>
            </a:r>
            <a:r>
              <a:rPr lang="en-US" sz="1200" dirty="0">
                <a:effectLst/>
                <a:ea typeface="Cambria" panose="02040503050406030204" pitchFamily="18" charset="0"/>
                <a:cs typeface="Times New Roman" panose="02020603050405020304" pitchFamily="18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https://doi.org/10.3200/AEPR.107.5.3-9</a:t>
            </a:r>
            <a:r>
              <a:rPr lang="en-US" sz="1200" dirty="0">
                <a:effectLst/>
                <a:ea typeface="Cambria" panose="020405030504060302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>
              <a:spcAft>
                <a:spcPts val="1000"/>
              </a:spcAft>
              <a:buNone/>
            </a:pPr>
            <a:r>
              <a:rPr lang="en-US" sz="1200" dirty="0">
                <a:effectLst/>
                <a:ea typeface="Cambria" panose="02040503050406030204" pitchFamily="18" charset="0"/>
                <a:cs typeface="Times New Roman" panose="02020603050405020304" pitchFamily="18" charset="0"/>
              </a:rPr>
              <a:t>Hardy, Godfrey Harold. 1940. </a:t>
            </a:r>
            <a:r>
              <a:rPr lang="en-US" sz="1200" i="1" dirty="0">
                <a:effectLst/>
                <a:ea typeface="Cambria" panose="02040503050406030204" pitchFamily="18" charset="0"/>
                <a:cs typeface="Times New Roman" panose="02020603050405020304" pitchFamily="18" charset="0"/>
              </a:rPr>
              <a:t>A Mathematician’s Apology</a:t>
            </a:r>
            <a:r>
              <a:rPr lang="en-US" sz="1200" dirty="0">
                <a:effectLst/>
                <a:ea typeface="Cambria" panose="02040503050406030204" pitchFamily="18" charset="0"/>
                <a:cs typeface="Times New Roman" panose="02020603050405020304" pitchFamily="18" charset="0"/>
              </a:rPr>
              <a:t>. University of Alberta Mathematical Sciences Society. </a:t>
            </a:r>
            <a:r>
              <a:rPr lang="en-US" sz="1200" dirty="0">
                <a:effectLst/>
                <a:ea typeface="Cambria" panose="02040503050406030204" pitchFamily="18" charset="0"/>
                <a:cs typeface="Times New Roman" panose="02020603050405020304" pitchFamily="18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https://www.math.ualberta.ca/mss/misc/A%20Mathematician%27s%20Apology.pdf</a:t>
            </a:r>
            <a:r>
              <a:rPr lang="en-US" sz="1200" dirty="0">
                <a:effectLst/>
                <a:ea typeface="Cambria" panose="02040503050406030204" pitchFamily="18" charset="0"/>
                <a:cs typeface="Times New Roman" panose="02020603050405020304" pitchFamily="18" charset="0"/>
              </a:rPr>
              <a:t>.</a:t>
            </a:r>
            <a:endParaRPr lang="pt-BR" sz="1200" dirty="0">
              <a:effectLst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marL="0" indent="0">
              <a:spcAft>
                <a:spcPts val="1000"/>
              </a:spcAft>
              <a:buNone/>
            </a:pPr>
            <a:r>
              <a:rPr lang="en-US" sz="1200" dirty="0">
                <a:effectLst/>
                <a:ea typeface="Cambria" panose="02040503050406030204" pitchFamily="18" charset="0"/>
                <a:cs typeface="Times New Roman" panose="02020603050405020304" pitchFamily="18" charset="0"/>
              </a:rPr>
              <a:t>He, </a:t>
            </a:r>
            <a:r>
              <a:rPr lang="en-US" sz="1200" dirty="0" err="1">
                <a:effectLst/>
                <a:ea typeface="Cambria" panose="02040503050406030204" pitchFamily="18" charset="0"/>
                <a:cs typeface="Times New Roman" panose="02020603050405020304" pitchFamily="18" charset="0"/>
              </a:rPr>
              <a:t>Kaiming</a:t>
            </a:r>
            <a:r>
              <a:rPr lang="en-US" sz="1200" dirty="0">
                <a:effectLst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-US" sz="1200" dirty="0" err="1">
                <a:effectLst/>
                <a:ea typeface="Cambria" panose="02040503050406030204" pitchFamily="18" charset="0"/>
                <a:cs typeface="Times New Roman" panose="02020603050405020304" pitchFamily="18" charset="0"/>
              </a:rPr>
              <a:t>Xiangyu</a:t>
            </a:r>
            <a:r>
              <a:rPr lang="en-US" sz="1200" dirty="0">
                <a:effectLst/>
                <a:ea typeface="Cambria" panose="02040503050406030204" pitchFamily="18" charset="0"/>
                <a:cs typeface="Times New Roman" panose="02020603050405020304" pitchFamily="18" charset="0"/>
              </a:rPr>
              <a:t> Zhang, </a:t>
            </a:r>
            <a:r>
              <a:rPr lang="en-US" sz="1200" dirty="0" err="1">
                <a:effectLst/>
                <a:ea typeface="Cambria" panose="02040503050406030204" pitchFamily="18" charset="0"/>
                <a:cs typeface="Times New Roman" panose="02020603050405020304" pitchFamily="18" charset="0"/>
              </a:rPr>
              <a:t>Shaoqing</a:t>
            </a:r>
            <a:r>
              <a:rPr lang="en-US" sz="1200" dirty="0">
                <a:effectLst/>
                <a:ea typeface="Cambria" panose="02040503050406030204" pitchFamily="18" charset="0"/>
                <a:cs typeface="Times New Roman" panose="02020603050405020304" pitchFamily="18" charset="0"/>
              </a:rPr>
              <a:t> Ren, and Jian Sun. 2015. “Deep Residual Learning for Image Recognition.” </a:t>
            </a:r>
            <a:r>
              <a:rPr lang="en-US" sz="1200" dirty="0">
                <a:effectLst/>
                <a:ea typeface="Cambria" panose="02040503050406030204" pitchFamily="18" charset="0"/>
                <a:cs typeface="Times New Roman" panose="02020603050405020304" pitchFamily="18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https://arxiv.org/abs/1512.03385</a:t>
            </a:r>
            <a:r>
              <a:rPr lang="en-US" sz="1200" dirty="0">
                <a:effectLst/>
                <a:ea typeface="Cambria" panose="02040503050406030204" pitchFamily="18" charset="0"/>
                <a:cs typeface="Times New Roman" panose="02020603050405020304" pitchFamily="18" charset="0"/>
              </a:rPr>
              <a:t>.</a:t>
            </a:r>
            <a:endParaRPr lang="pt-BR" sz="1200" dirty="0">
              <a:effectLst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marL="0" indent="0">
              <a:spcAft>
                <a:spcPts val="1000"/>
              </a:spcAft>
              <a:buNone/>
            </a:pPr>
            <a:r>
              <a:rPr lang="en-US" sz="1200" dirty="0">
                <a:effectLst/>
                <a:ea typeface="Cambria" panose="02040503050406030204" pitchFamily="18" charset="0"/>
                <a:cs typeface="Times New Roman" panose="02020603050405020304" pitchFamily="18" charset="0"/>
              </a:rPr>
              <a:t>Lockhart, Paul. 2009. </a:t>
            </a:r>
            <a:r>
              <a:rPr lang="en-US" sz="1200" i="1" dirty="0">
                <a:effectLst/>
                <a:ea typeface="Cambria" panose="02040503050406030204" pitchFamily="18" charset="0"/>
                <a:cs typeface="Times New Roman" panose="02020603050405020304" pitchFamily="18" charset="0"/>
              </a:rPr>
              <a:t>A Mathematician’s Lament</a:t>
            </a:r>
            <a:r>
              <a:rPr lang="en-US" sz="1200" dirty="0">
                <a:effectLst/>
                <a:ea typeface="Cambria" panose="02040503050406030204" pitchFamily="18" charset="0"/>
                <a:cs typeface="Times New Roman" panose="02020603050405020304" pitchFamily="18" charset="0"/>
              </a:rPr>
              <a:t>. Mathematical Association of America. </a:t>
            </a:r>
            <a:r>
              <a:rPr lang="en-US" sz="1200" dirty="0">
                <a:effectLst/>
                <a:ea typeface="Cambria" panose="02040503050406030204" pitchFamily="18" charset="0"/>
                <a:cs typeface="Times New Roman" panose="02020603050405020304" pitchFamily="18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https://www.maa.org/external_archive/devlin/LockhartsLament.pdf</a:t>
            </a:r>
            <a:r>
              <a:rPr lang="en-US" sz="1200" dirty="0">
                <a:effectLst/>
                <a:ea typeface="Cambria" panose="02040503050406030204" pitchFamily="18" charset="0"/>
                <a:cs typeface="Times New Roman" panose="02020603050405020304" pitchFamily="18" charset="0"/>
              </a:rPr>
              <a:t>.</a:t>
            </a:r>
            <a:endParaRPr lang="pt-BR" sz="1200" dirty="0">
              <a:effectLst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65825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095C822-F518-478E-BBCD-93B6DBB7C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Bibliografia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5299E04-C23A-4F7B-AA97-1D708109A8C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pPr marL="0" indent="0">
              <a:spcAft>
                <a:spcPts val="1000"/>
              </a:spcAft>
              <a:buNone/>
            </a:pPr>
            <a:r>
              <a:rPr lang="en-US" sz="1200" dirty="0">
                <a:effectLst/>
                <a:ea typeface="Cambria" panose="02040503050406030204" pitchFamily="18" charset="0"/>
                <a:cs typeface="Times New Roman" panose="02020603050405020304" pitchFamily="18" charset="0"/>
              </a:rPr>
              <a:t>McCarthy, J., M. L. Minsky, N. Rochester, and C. E. Shannon. 1955. “A Proposal for the Dartmouth Summer Research Project on Artificial Intelligence,” August. </a:t>
            </a:r>
            <a:r>
              <a:rPr lang="en-US" sz="1200" dirty="0">
                <a:effectLst/>
                <a:ea typeface="Cambria" panose="02040503050406030204" pitchFamily="18" charset="0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http://jmc.stanford.edu/articles/dartmouth/dartmouth.pdf</a:t>
            </a:r>
            <a:r>
              <a:rPr lang="en-US" sz="1200" dirty="0">
                <a:effectLst/>
                <a:ea typeface="Cambria" panose="02040503050406030204" pitchFamily="18" charset="0"/>
                <a:cs typeface="Times New Roman" panose="02020603050405020304" pitchFamily="18" charset="0"/>
              </a:rPr>
              <a:t>.</a:t>
            </a:r>
            <a:endParaRPr lang="pt-BR" sz="1200" dirty="0">
              <a:effectLst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marL="0" indent="0">
              <a:spcAft>
                <a:spcPts val="1000"/>
              </a:spcAft>
              <a:buNone/>
            </a:pPr>
            <a:r>
              <a:rPr lang="en-US" sz="1200" dirty="0">
                <a:effectLst/>
                <a:ea typeface="Cambria" panose="02040503050406030204" pitchFamily="18" charset="0"/>
                <a:cs typeface="Times New Roman" panose="02020603050405020304" pitchFamily="18" charset="0"/>
              </a:rPr>
              <a:t>McCulloch, Warren S., and Walter Pitts. 1943. “A Logical Calculus of the Ideas Immanent in Nervous Activity.” </a:t>
            </a:r>
            <a:r>
              <a:rPr lang="en-US" sz="1200" i="1" dirty="0">
                <a:effectLst/>
                <a:ea typeface="Cambria" panose="02040503050406030204" pitchFamily="18" charset="0"/>
                <a:cs typeface="Times New Roman" panose="02020603050405020304" pitchFamily="18" charset="0"/>
              </a:rPr>
              <a:t>Bulletins of Mathematical Biophysics</a:t>
            </a:r>
            <a:r>
              <a:rPr lang="en-US" sz="1200" dirty="0">
                <a:effectLst/>
                <a:ea typeface="Cambria" panose="02040503050406030204" pitchFamily="18" charset="0"/>
                <a:cs typeface="Times New Roman" panose="02020603050405020304" pitchFamily="18" charset="0"/>
              </a:rPr>
              <a:t> 5.</a:t>
            </a:r>
            <a:endParaRPr lang="pt-BR" sz="1200" dirty="0">
              <a:effectLst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marL="0" indent="0">
              <a:spcAft>
                <a:spcPts val="1000"/>
              </a:spcAft>
              <a:buNone/>
            </a:pPr>
            <a:r>
              <a:rPr lang="en-US" sz="1200" dirty="0" err="1">
                <a:effectLst/>
                <a:ea typeface="Cambria" panose="02040503050406030204" pitchFamily="18" charset="0"/>
                <a:cs typeface="Times New Roman" panose="02020603050405020304" pitchFamily="18" charset="0"/>
              </a:rPr>
              <a:t>Nake</a:t>
            </a:r>
            <a:r>
              <a:rPr lang="en-US" sz="1200" dirty="0">
                <a:effectLst/>
                <a:ea typeface="Cambria" panose="02040503050406030204" pitchFamily="18" charset="0"/>
                <a:cs typeface="Times New Roman" panose="02020603050405020304" pitchFamily="18" charset="0"/>
              </a:rPr>
              <a:t>, Frieder. 1965. “</a:t>
            </a:r>
            <a:r>
              <a:rPr lang="en-US" sz="1200" dirty="0" err="1">
                <a:effectLst/>
                <a:ea typeface="Cambria" panose="02040503050406030204" pitchFamily="18" charset="0"/>
                <a:cs typeface="Times New Roman" panose="02020603050405020304" pitchFamily="18" charset="0"/>
              </a:rPr>
              <a:t>Hommage</a:t>
            </a:r>
            <a:r>
              <a:rPr lang="en-US" sz="1200" dirty="0">
                <a:effectLst/>
                <a:ea typeface="Cambria" panose="02040503050406030204" pitchFamily="18" charset="0"/>
                <a:cs typeface="Times New Roman" panose="02020603050405020304" pitchFamily="18" charset="0"/>
              </a:rPr>
              <a:t> à Paul Klee.” </a:t>
            </a:r>
            <a:r>
              <a:rPr lang="en-US" sz="1200" dirty="0">
                <a:effectLst/>
                <a:ea typeface="Cambria" panose="020405030504060302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https://digitalartarchive.siggraph.org/artwork/frieder-nake-hommage-to-paul-klee/</a:t>
            </a:r>
            <a:r>
              <a:rPr lang="en-US" sz="1200" dirty="0">
                <a:effectLst/>
                <a:ea typeface="Cambria" panose="02040503050406030204" pitchFamily="18" charset="0"/>
                <a:cs typeface="Times New Roman" panose="02020603050405020304" pitchFamily="18" charset="0"/>
              </a:rPr>
              <a:t>.</a:t>
            </a:r>
            <a:endParaRPr lang="pt-BR" sz="1200" dirty="0">
              <a:effectLst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marL="0" indent="0">
              <a:spcAft>
                <a:spcPts val="1000"/>
              </a:spcAft>
              <a:buNone/>
            </a:pPr>
            <a:r>
              <a:rPr lang="en-US" sz="1200" dirty="0" err="1">
                <a:effectLst/>
                <a:ea typeface="Cambria" panose="02040503050406030204" pitchFamily="18" charset="0"/>
                <a:cs typeface="Times New Roman" panose="02020603050405020304" pitchFamily="18" charset="0"/>
              </a:rPr>
              <a:t>Nees</a:t>
            </a:r>
            <a:r>
              <a:rPr lang="en-US" sz="1200" dirty="0">
                <a:effectLst/>
                <a:ea typeface="Cambria" panose="02040503050406030204" pitchFamily="18" charset="0"/>
                <a:cs typeface="Times New Roman" panose="02020603050405020304" pitchFamily="18" charset="0"/>
              </a:rPr>
              <a:t>, Georg. 1966. “Gravel Stones.” </a:t>
            </a:r>
            <a:r>
              <a:rPr lang="en-US" sz="1200" dirty="0">
                <a:effectLst/>
                <a:ea typeface="Cambria" panose="02040503050406030204" pitchFamily="18" charset="0"/>
                <a:cs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https://digitalartarchive.siggraph.org/artwork/georg-nees-gravel-stones/</a:t>
            </a:r>
            <a:r>
              <a:rPr lang="en-US" sz="1200" dirty="0">
                <a:effectLst/>
                <a:ea typeface="Cambria" panose="02040503050406030204" pitchFamily="18" charset="0"/>
                <a:cs typeface="Times New Roman" panose="02020603050405020304" pitchFamily="18" charset="0"/>
              </a:rPr>
              <a:t>.</a:t>
            </a:r>
            <a:endParaRPr lang="pt-BR" sz="1200" dirty="0">
              <a:effectLst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marL="0" indent="0">
              <a:spcAft>
                <a:spcPts val="1000"/>
              </a:spcAft>
              <a:buNone/>
            </a:pPr>
            <a:r>
              <a:rPr lang="en-US" sz="1200" dirty="0">
                <a:effectLst/>
                <a:ea typeface="Cambria" panose="02040503050406030204" pitchFamily="18" charset="0"/>
                <a:cs typeface="Times New Roman" panose="02020603050405020304" pitchFamily="18" charset="0"/>
              </a:rPr>
              <a:t>Nielsen, Michael. 2019. “Neural networks and deep learning” </a:t>
            </a:r>
            <a:r>
              <a:rPr lang="en-US" sz="1200" dirty="0">
                <a:effectLst/>
                <a:ea typeface="Cambria" panose="02040503050406030204" pitchFamily="18" charset="0"/>
                <a:cs typeface="Times New Roman" panose="02020603050405020304" pitchFamily="18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http://neuralnetworksanddeeplearning.com/</a:t>
            </a:r>
            <a:r>
              <a:rPr lang="en-US" sz="1200" dirty="0">
                <a:effectLst/>
                <a:ea typeface="Cambria" panose="02040503050406030204" pitchFamily="18" charset="0"/>
                <a:cs typeface="Times New Roman" panose="02020603050405020304" pitchFamily="18" charset="0"/>
              </a:rPr>
              <a:t>. </a:t>
            </a:r>
            <a:endParaRPr lang="pt-BR" sz="1200" dirty="0">
              <a:effectLst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marL="0" indent="0">
              <a:spcAft>
                <a:spcPts val="1000"/>
              </a:spcAft>
              <a:buNone/>
            </a:pPr>
            <a:r>
              <a:rPr lang="en-US" sz="1200" dirty="0">
                <a:effectLst/>
                <a:ea typeface="Cambria" panose="02040503050406030204" pitchFamily="18" charset="0"/>
                <a:cs typeface="Times New Roman" panose="02020603050405020304" pitchFamily="18" charset="0"/>
              </a:rPr>
              <a:t>Tan, Wei Ren, Chee Seng Chan, </a:t>
            </a:r>
            <a:r>
              <a:rPr lang="en-US" sz="1200" dirty="0" err="1">
                <a:effectLst/>
                <a:ea typeface="Cambria" panose="02040503050406030204" pitchFamily="18" charset="0"/>
                <a:cs typeface="Times New Roman" panose="02020603050405020304" pitchFamily="18" charset="0"/>
              </a:rPr>
              <a:t>Hernán</a:t>
            </a:r>
            <a:r>
              <a:rPr lang="en-US" sz="1200" dirty="0">
                <a:effectLst/>
                <a:ea typeface="Cambria" panose="02040503050406030204" pitchFamily="18" charset="0"/>
                <a:cs typeface="Times New Roman" panose="02020603050405020304" pitchFamily="18" charset="0"/>
              </a:rPr>
              <a:t> E. Aguirre, and Kiyoshi Tanaka. 2016. “</a:t>
            </a:r>
            <a:r>
              <a:rPr lang="en-US" sz="1200" dirty="0" err="1">
                <a:effectLst/>
                <a:ea typeface="Cambria" panose="02040503050406030204" pitchFamily="18" charset="0"/>
                <a:cs typeface="Times New Roman" panose="02020603050405020304" pitchFamily="18" charset="0"/>
              </a:rPr>
              <a:t>Ceci</a:t>
            </a:r>
            <a:r>
              <a:rPr lang="en-US" sz="1200" dirty="0">
                <a:effectLst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ea typeface="Cambria" panose="02040503050406030204" pitchFamily="18" charset="0"/>
                <a:cs typeface="Times New Roman" panose="02020603050405020304" pitchFamily="18" charset="0"/>
              </a:rPr>
              <a:t>n’est</a:t>
            </a:r>
            <a:r>
              <a:rPr lang="en-US" sz="1200" dirty="0">
                <a:effectLst/>
                <a:ea typeface="Cambria" panose="02040503050406030204" pitchFamily="18" charset="0"/>
                <a:cs typeface="Times New Roman" panose="02020603050405020304" pitchFamily="18" charset="0"/>
              </a:rPr>
              <a:t> Pas Une Pipe: A Deep Convolutional Network for Fine-Art Paintings Classification,” 3703–7. </a:t>
            </a:r>
            <a:r>
              <a:rPr lang="en-US" sz="1200" dirty="0">
                <a:effectLst/>
                <a:ea typeface="Cambria" panose="02040503050406030204" pitchFamily="18" charset="0"/>
                <a:cs typeface="Times New Roman" panose="02020603050405020304" pitchFamily="18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https://doi.org/10.1109/ICIP.2016.7533051</a:t>
            </a:r>
            <a:r>
              <a:rPr lang="en-US" sz="1200" dirty="0">
                <a:effectLst/>
                <a:ea typeface="Cambria" panose="02040503050406030204" pitchFamily="18" charset="0"/>
                <a:cs typeface="Times New Roman" panose="02020603050405020304" pitchFamily="18" charset="0"/>
              </a:rPr>
              <a:t>.</a:t>
            </a:r>
            <a:endParaRPr lang="pt-BR" sz="1200" dirty="0">
              <a:effectLst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70341E79-4ED1-42F5-8106-574ACC91523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spcAft>
                <a:spcPts val="1000"/>
              </a:spcAft>
              <a:buNone/>
            </a:pPr>
            <a:r>
              <a:rPr lang="en-US" sz="1200" dirty="0">
                <a:effectLst/>
                <a:ea typeface="Cambria" panose="02040503050406030204" pitchFamily="18" charset="0"/>
                <a:cs typeface="Times New Roman" panose="02020603050405020304" pitchFamily="18" charset="0"/>
              </a:rPr>
              <a:t>TURING, A. M. 1950. “I.—COMPUTING MACHINERY AND INTELLIGENCE.” </a:t>
            </a:r>
            <a:r>
              <a:rPr lang="en-US" sz="1200" i="1" dirty="0">
                <a:effectLst/>
                <a:ea typeface="Cambria" panose="02040503050406030204" pitchFamily="18" charset="0"/>
                <a:cs typeface="Times New Roman" panose="02020603050405020304" pitchFamily="18" charset="0"/>
              </a:rPr>
              <a:t>Mind</a:t>
            </a:r>
            <a:r>
              <a:rPr lang="en-US" sz="1200" dirty="0">
                <a:effectLst/>
                <a:ea typeface="Cambria" panose="02040503050406030204" pitchFamily="18" charset="0"/>
                <a:cs typeface="Times New Roman" panose="02020603050405020304" pitchFamily="18" charset="0"/>
              </a:rPr>
              <a:t> LIX (236): 433–60. </a:t>
            </a:r>
            <a:r>
              <a:rPr lang="en-US" sz="1200" dirty="0">
                <a:effectLst/>
                <a:ea typeface="Cambria" panose="02040503050406030204" pitchFamily="18" charset="0"/>
                <a:cs typeface="Times New Roman" panose="02020603050405020304" pitchFamily="18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https://doi.org/10.1093/mind/LIX.236.433</a:t>
            </a:r>
            <a:r>
              <a:rPr lang="en-US" sz="1200" dirty="0">
                <a:effectLst/>
                <a:ea typeface="Cambria" panose="02040503050406030204" pitchFamily="18" charset="0"/>
                <a:cs typeface="Times New Roman" panose="02020603050405020304" pitchFamily="18" charset="0"/>
              </a:rPr>
              <a:t>.</a:t>
            </a:r>
            <a:endParaRPr lang="pt-BR" sz="1200" dirty="0">
              <a:effectLst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marL="0" indent="0">
              <a:spcAft>
                <a:spcPts val="1000"/>
              </a:spcAft>
              <a:buNone/>
            </a:pPr>
            <a:r>
              <a:rPr lang="en-US" sz="1200" dirty="0">
                <a:effectLst/>
                <a:ea typeface="Cambria" panose="02040503050406030204" pitchFamily="18" charset="0"/>
                <a:cs typeface="Times New Roman" panose="02020603050405020304" pitchFamily="18" charset="0"/>
              </a:rPr>
              <a:t>Vinci, Leonardo Da, and Maurice Baring. 2009. </a:t>
            </a:r>
            <a:r>
              <a:rPr lang="en-US" sz="1200" i="1" dirty="0">
                <a:effectLst/>
                <a:ea typeface="Cambria" panose="02040503050406030204" pitchFamily="18" charset="0"/>
                <a:cs typeface="Times New Roman" panose="02020603050405020304" pitchFamily="18" charset="0"/>
              </a:rPr>
              <a:t>Thoughts on Art and Life</a:t>
            </a:r>
            <a:r>
              <a:rPr lang="en-US" sz="1200" dirty="0">
                <a:effectLst/>
                <a:ea typeface="Cambria" panose="02040503050406030204" pitchFamily="18" charset="0"/>
                <a:cs typeface="Times New Roman" panose="02020603050405020304" pitchFamily="18" charset="0"/>
              </a:rPr>
              <a:t>. Project </a:t>
            </a:r>
            <a:r>
              <a:rPr lang="en-US" sz="1200" dirty="0" err="1">
                <a:effectLst/>
                <a:ea typeface="Cambria" panose="02040503050406030204" pitchFamily="18" charset="0"/>
                <a:cs typeface="Times New Roman" panose="02020603050405020304" pitchFamily="18" charset="0"/>
              </a:rPr>
              <a:t>Gutemberg</a:t>
            </a:r>
            <a:r>
              <a:rPr lang="en-US" sz="1200" dirty="0">
                <a:effectLst/>
                <a:ea typeface="Cambria" panose="02040503050406030204" pitchFamily="18" charset="0"/>
                <a:cs typeface="Times New Roman" panose="02020603050405020304" pitchFamily="18" charset="0"/>
              </a:rPr>
              <a:t>. </a:t>
            </a:r>
            <a:r>
              <a:rPr lang="en-US" sz="1200" dirty="0">
                <a:effectLst/>
                <a:ea typeface="Cambria" panose="02040503050406030204" pitchFamily="18" charset="0"/>
                <a:cs typeface="Times New Roman" panose="02020603050405020304" pitchFamily="18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https://www.gutenberg.org/ebooks/29904</a:t>
            </a:r>
            <a:r>
              <a:rPr lang="en-US" sz="1200" dirty="0">
                <a:effectLst/>
                <a:ea typeface="Cambria" panose="02040503050406030204" pitchFamily="18" charset="0"/>
                <a:cs typeface="Times New Roman" panose="02020603050405020304" pitchFamily="18" charset="0"/>
              </a:rPr>
              <a:t>.</a:t>
            </a:r>
            <a:endParaRPr lang="pt-BR" sz="1200" dirty="0">
              <a:effectLst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200" dirty="0">
                <a:effectLst/>
                <a:ea typeface="Cambria" panose="02040503050406030204" pitchFamily="18" charset="0"/>
              </a:rPr>
              <a:t>Wikipedia. 2021. “Eliza.” </a:t>
            </a:r>
            <a:r>
              <a:rPr lang="en-US" sz="1200" dirty="0">
                <a:effectLst/>
                <a:ea typeface="Cambria" panose="02040503050406030204" pitchFamily="18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https://en.wikipedia.org/wiki/ELIZA</a:t>
            </a:r>
            <a:r>
              <a:rPr lang="en-US" sz="1200" dirty="0">
                <a:effectLst/>
                <a:ea typeface="Cambria" panose="02040503050406030204" pitchFamily="18" charset="0"/>
              </a:rPr>
              <a:t>.</a:t>
            </a:r>
            <a:endParaRPr lang="pt-BR" sz="1200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150803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9D11DA-98D5-47FA-9D62-25216C2727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Obrigado pela  atenção!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90DF3B2-0933-48EE-B71B-55D8A233E38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818117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F77802-EE18-4974-BA47-7D337C3091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Arte e tecnologia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E223BAA-4837-4AF9-8119-A1B822C6D1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A arte é expressão de um indivíduo através da imitação;</a:t>
            </a:r>
          </a:p>
          <a:p>
            <a:r>
              <a:rPr lang="pt-BR" dirty="0"/>
              <a:t>O processo de fazer arte é inerentemente tecnológico </a:t>
            </a:r>
            <a:r>
              <a:rPr lang="pt-BR" sz="2000" dirty="0">
                <a:solidFill>
                  <a:schemeClr val="bg2">
                    <a:lumMod val="75000"/>
                  </a:schemeClr>
                </a:solidFill>
              </a:rPr>
              <a:t>(GOUZOUASIS, 2006).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33301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AB70A28-3075-446B-9E8D-48D5815F0D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Arte e tecnologia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2FE9C26-609C-4592-AB40-05098374CA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A evolução tecnológica altera também a forma como se faz arte:</a:t>
            </a:r>
          </a:p>
          <a:p>
            <a:pPr lvl="1"/>
            <a:r>
              <a:rPr lang="pt-BR" dirty="0"/>
              <a:t>Pinturas rupestres – óleo em tela – fotografia;</a:t>
            </a:r>
          </a:p>
          <a:p>
            <a:pPr lvl="1"/>
            <a:r>
              <a:rPr lang="pt-BR" dirty="0"/>
              <a:t>Alaúdes com tripas torcidas – violões com cordas de nylon – guitarras elétricas;</a:t>
            </a:r>
          </a:p>
          <a:p>
            <a:pPr lvl="1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233835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0DF40B2-80F7-4E71-B46C-284163F365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1A75119-8EB4-4EA4-BB57-AC2EC326D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48464"/>
            <a:ext cx="3807187" cy="2228074"/>
          </a:xfrm>
        </p:spPr>
        <p:txBody>
          <a:bodyPr>
            <a:normAutofit/>
          </a:bodyPr>
          <a:lstStyle/>
          <a:p>
            <a:r>
              <a:rPr lang="pt-BR" sz="4000"/>
              <a:t>O aforismo de McLuhan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C2FF202-BBB5-47B1-8519-4BE860A27C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369977"/>
            <a:ext cx="3799425" cy="37355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i="1" dirty="0"/>
              <a:t>O meio é a mensagem</a:t>
            </a:r>
          </a:p>
          <a:p>
            <a:r>
              <a:rPr lang="pt-BR" sz="2200" dirty="0"/>
              <a:t>O meio transforma o conteúdo da mensagem;</a:t>
            </a:r>
          </a:p>
          <a:p>
            <a:r>
              <a:rPr lang="pt-BR" sz="2200" dirty="0"/>
              <a:t>Novas tecnologias criam novos meios de comunicação ou alteram os existentes;</a:t>
            </a:r>
          </a:p>
          <a:p>
            <a:r>
              <a:rPr lang="pt-BR" sz="2200" dirty="0"/>
              <a:t>Como estes novos meios influenciam na expressão artística?</a:t>
            </a:r>
          </a:p>
        </p:txBody>
      </p:sp>
      <p:pic>
        <p:nvPicPr>
          <p:cNvPr id="5" name="Imagem 4" descr="Foto preta e branca de homem sentado em uma cadeira&#10;&#10;Descrição gerada automaticamente">
            <a:extLst>
              <a:ext uri="{FF2B5EF4-FFF2-40B4-BE49-F238E27FC236}">
                <a16:creationId xmlns:a16="http://schemas.microsoft.com/office/drawing/2014/main" id="{4E088909-9B3F-46AF-99C0-364EF06C326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25036"/>
          <a:stretch/>
        </p:blipFill>
        <p:spPr>
          <a:xfrm>
            <a:off x="5010386" y="10"/>
            <a:ext cx="7181613" cy="685799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9535649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D1D34770-47A8-402C-AF23-2B653F2D88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E8D29CA-5CB2-4D49-B4C9-59CB3BFC4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79" y="723898"/>
            <a:ext cx="6002110" cy="149542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/>
              <a:t>Computação e arte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83C8601-C6F1-4802-8107-7103D77BB0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6680" y="2405067"/>
            <a:ext cx="6002110" cy="3729034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/>
              <a:t>Uma nova forma de </a:t>
            </a:r>
            <a:r>
              <a:rPr lang="en-US" sz="2000" dirty="0" err="1"/>
              <a:t>arte</a:t>
            </a:r>
            <a:r>
              <a:rPr lang="en-US" sz="2000" dirty="0"/>
              <a:t> é a </a:t>
            </a:r>
            <a:r>
              <a:rPr lang="en-US" sz="2000" i="1" dirty="0" err="1"/>
              <a:t>arte</a:t>
            </a:r>
            <a:r>
              <a:rPr lang="en-US" sz="2000" i="1" dirty="0"/>
              <a:t> </a:t>
            </a:r>
            <a:r>
              <a:rPr lang="en-US" sz="2000" i="1" dirty="0" err="1"/>
              <a:t>generativa</a:t>
            </a:r>
            <a:r>
              <a:rPr lang="en-US" sz="2000" i="1" dirty="0"/>
              <a:t>: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1800" dirty="0"/>
              <a:t>O </a:t>
            </a:r>
            <a:r>
              <a:rPr lang="en-US" sz="1800" dirty="0" err="1"/>
              <a:t>produto</a:t>
            </a:r>
            <a:r>
              <a:rPr lang="en-US" sz="1800" dirty="0"/>
              <a:t> </a:t>
            </a:r>
            <a:r>
              <a:rPr lang="en-US" sz="1800" dirty="0" err="1"/>
              <a:t>artístico</a:t>
            </a:r>
            <a:r>
              <a:rPr lang="en-US" sz="1800" dirty="0"/>
              <a:t> é </a:t>
            </a:r>
            <a:r>
              <a:rPr lang="en-US" sz="1800" dirty="0" err="1"/>
              <a:t>definido</a:t>
            </a:r>
            <a:r>
              <a:rPr lang="en-US" sz="1800" dirty="0"/>
              <a:t> </a:t>
            </a:r>
            <a:r>
              <a:rPr lang="en-US" sz="1800" dirty="0" err="1"/>
              <a:t>matematicamente</a:t>
            </a:r>
            <a:r>
              <a:rPr lang="en-US" sz="1800" dirty="0"/>
              <a:t>;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1800" dirty="0"/>
              <a:t>A </a:t>
            </a:r>
            <a:r>
              <a:rPr lang="en-US" sz="1800" dirty="0" err="1"/>
              <a:t>arte</a:t>
            </a:r>
            <a:r>
              <a:rPr lang="en-US" sz="1800" dirty="0"/>
              <a:t> é </a:t>
            </a:r>
            <a:r>
              <a:rPr lang="en-US" sz="1800" dirty="0" err="1"/>
              <a:t>gerada</a:t>
            </a:r>
            <a:r>
              <a:rPr lang="en-US" sz="1800" dirty="0"/>
              <a:t> por um </a:t>
            </a:r>
            <a:r>
              <a:rPr lang="en-US" sz="1800" i="1" dirty="0" err="1"/>
              <a:t>algoritmo</a:t>
            </a:r>
            <a:r>
              <a:rPr lang="en-US" sz="1800" i="1" dirty="0"/>
              <a:t>;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1800" dirty="0"/>
              <a:t>A </a:t>
            </a:r>
            <a:r>
              <a:rPr lang="en-US" sz="1800" dirty="0" err="1"/>
              <a:t>beleza</a:t>
            </a:r>
            <a:r>
              <a:rPr lang="en-US" sz="1800" dirty="0"/>
              <a:t> se </a:t>
            </a:r>
            <a:r>
              <a:rPr lang="en-US" sz="1800" dirty="0" err="1"/>
              <a:t>transfere</a:t>
            </a:r>
            <a:r>
              <a:rPr lang="en-US" sz="1800" dirty="0"/>
              <a:t> para o </a:t>
            </a:r>
            <a:r>
              <a:rPr lang="en-US" sz="1800" i="1" dirty="0" err="1"/>
              <a:t>processo</a:t>
            </a:r>
            <a:r>
              <a:rPr lang="en-US" sz="1800" dirty="0"/>
              <a:t> </a:t>
            </a:r>
            <a:r>
              <a:rPr lang="en-US" sz="1800" i="1" dirty="0"/>
              <a:t>de </a:t>
            </a:r>
            <a:r>
              <a:rPr lang="en-US" sz="1800" i="1" dirty="0" err="1"/>
              <a:t>criação</a:t>
            </a:r>
            <a:r>
              <a:rPr lang="en-US" sz="1800" dirty="0"/>
              <a:t>.</a:t>
            </a:r>
          </a:p>
        </p:txBody>
      </p:sp>
      <p:pic>
        <p:nvPicPr>
          <p:cNvPr id="8" name="Espaço Reservado para Conteúdo 7" descr="Padrão do plano de fundo&#10;&#10;Descrição gerada automaticamente">
            <a:extLst>
              <a:ext uri="{FF2B5EF4-FFF2-40B4-BE49-F238E27FC236}">
                <a16:creationId xmlns:a16="http://schemas.microsoft.com/office/drawing/2014/main" id="{9EFD2E70-3028-4480-9C1F-3F760FE895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8" r="-2" b="-2"/>
          <a:stretch/>
        </p:blipFill>
        <p:spPr>
          <a:xfrm>
            <a:off x="7199440" y="10"/>
            <a:ext cx="4992560" cy="685799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4713565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D99819-B639-4870-B193-7BB120263A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1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Interdisciplinaridade entre Arte e as Ciências Exatas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12CA855B-1AD7-485F-AD9F-FE58CC37B9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8931" y="2438400"/>
            <a:ext cx="3505494" cy="3785419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1700" dirty="0"/>
              <a:t>A </a:t>
            </a:r>
            <a:r>
              <a:rPr lang="en-US" sz="1700" dirty="0" err="1"/>
              <a:t>beleza</a:t>
            </a:r>
            <a:r>
              <a:rPr lang="en-US" sz="1700" dirty="0"/>
              <a:t> e a </a:t>
            </a:r>
            <a:r>
              <a:rPr lang="en-US" sz="1700" dirty="0" err="1"/>
              <a:t>estética</a:t>
            </a:r>
            <a:r>
              <a:rPr lang="en-US" sz="1700" dirty="0"/>
              <a:t> </a:t>
            </a:r>
            <a:r>
              <a:rPr lang="en-US" sz="1700" dirty="0" err="1"/>
              <a:t>está</a:t>
            </a:r>
            <a:r>
              <a:rPr lang="en-US" sz="1700" dirty="0"/>
              <a:t> </a:t>
            </a:r>
            <a:r>
              <a:rPr lang="en-US" sz="1700" dirty="0" err="1"/>
              <a:t>em</a:t>
            </a:r>
            <a:r>
              <a:rPr lang="en-US" sz="1700" dirty="0"/>
              <a:t> </a:t>
            </a:r>
            <a:r>
              <a:rPr lang="en-US" sz="1700" dirty="0" err="1"/>
              <a:t>todas</a:t>
            </a:r>
            <a:r>
              <a:rPr lang="en-US" sz="1700" dirty="0"/>
              <a:t> as </a:t>
            </a:r>
            <a:r>
              <a:rPr lang="en-US" sz="1700" dirty="0" err="1"/>
              <a:t>atividades</a:t>
            </a:r>
            <a:r>
              <a:rPr lang="en-US" sz="1700" dirty="0"/>
              <a:t> </a:t>
            </a:r>
            <a:r>
              <a:rPr lang="en-US" sz="1700" dirty="0" err="1"/>
              <a:t>humanas</a:t>
            </a:r>
            <a:r>
              <a:rPr lang="en-US" sz="1700" dirty="0"/>
              <a:t>, </a:t>
            </a:r>
            <a:r>
              <a:rPr lang="en-US" sz="1700" dirty="0" err="1"/>
              <a:t>até</a:t>
            </a:r>
            <a:r>
              <a:rPr lang="en-US" sz="1700" dirty="0"/>
              <a:t> </a:t>
            </a:r>
            <a:r>
              <a:rPr lang="en-US" sz="1700" dirty="0" err="1"/>
              <a:t>mesmo</a:t>
            </a:r>
            <a:r>
              <a:rPr lang="en-US" sz="1700" dirty="0"/>
              <a:t> </a:t>
            </a:r>
            <a:r>
              <a:rPr lang="en-US" sz="1700" dirty="0" err="1"/>
              <a:t>na</a:t>
            </a:r>
            <a:r>
              <a:rPr lang="en-US" sz="1700" dirty="0"/>
              <a:t> </a:t>
            </a:r>
            <a:r>
              <a:rPr lang="en-US" sz="1700" dirty="0" err="1"/>
              <a:t>ciência</a:t>
            </a:r>
            <a:r>
              <a:rPr lang="en-US" sz="1700" dirty="0"/>
              <a:t> e </a:t>
            </a:r>
            <a:r>
              <a:rPr lang="en-US" sz="1700" dirty="0" err="1"/>
              <a:t>na</a:t>
            </a:r>
            <a:r>
              <a:rPr lang="en-US" sz="1700" dirty="0"/>
              <a:t> </a:t>
            </a:r>
            <a:r>
              <a:rPr lang="en-US" sz="1700" dirty="0" err="1"/>
              <a:t>matemática</a:t>
            </a:r>
            <a:endParaRPr lang="en-US" sz="1700" dirty="0"/>
          </a:p>
          <a:p>
            <a:pPr indent="-228600">
              <a:buFont typeface="Arial" panose="020B0604020202020204" pitchFamily="34" charset="0"/>
              <a:buChar char="•"/>
            </a:pPr>
            <a:endParaRPr lang="en-US" sz="1700" dirty="0"/>
          </a:p>
          <a:p>
            <a:pPr algn="ctr"/>
            <a:r>
              <a:rPr lang="en-US" sz="1700" i="1" dirty="0" err="1">
                <a:effectLst/>
              </a:rPr>
              <a:t>Nenhuma</a:t>
            </a:r>
            <a:r>
              <a:rPr lang="en-US" sz="1700" i="1" dirty="0">
                <a:effectLst/>
              </a:rPr>
              <a:t> </a:t>
            </a:r>
            <a:r>
              <a:rPr lang="en-US" sz="1700" i="1" dirty="0" err="1">
                <a:effectLst/>
              </a:rPr>
              <a:t>sociedade</a:t>
            </a:r>
            <a:r>
              <a:rPr lang="en-US" sz="1700" i="1" dirty="0">
                <a:effectLst/>
              </a:rPr>
              <a:t> jamais </a:t>
            </a:r>
            <a:r>
              <a:rPr lang="en-US" sz="1700" i="1" dirty="0" err="1">
                <a:effectLst/>
              </a:rPr>
              <a:t>reduziria</a:t>
            </a:r>
            <a:r>
              <a:rPr lang="en-US" sz="1700" i="1" dirty="0">
                <a:effectLst/>
              </a:rPr>
              <a:t> </a:t>
            </a:r>
            <a:r>
              <a:rPr lang="en-US" sz="1700" i="1" dirty="0" err="1">
                <a:effectLst/>
              </a:rPr>
              <a:t>uma</a:t>
            </a:r>
            <a:r>
              <a:rPr lang="en-US" sz="1700" i="1" dirty="0">
                <a:effectLst/>
              </a:rPr>
              <a:t> forma </a:t>
            </a:r>
            <a:r>
              <a:rPr lang="en-US" sz="1700" i="1" dirty="0" err="1">
                <a:effectLst/>
              </a:rPr>
              <a:t>tão</a:t>
            </a:r>
            <a:r>
              <a:rPr lang="en-US" sz="1700" i="1" dirty="0">
                <a:effectLst/>
              </a:rPr>
              <a:t> </a:t>
            </a:r>
            <a:r>
              <a:rPr lang="en-US" sz="1700" i="1" dirty="0" err="1">
                <a:effectLst/>
              </a:rPr>
              <a:t>bela</a:t>
            </a:r>
            <a:r>
              <a:rPr lang="en-US" sz="1700" i="1" dirty="0">
                <a:effectLst/>
              </a:rPr>
              <a:t> e </a:t>
            </a:r>
            <a:r>
              <a:rPr lang="en-US" sz="1700" i="1" dirty="0" err="1">
                <a:effectLst/>
              </a:rPr>
              <a:t>significativa</a:t>
            </a:r>
            <a:r>
              <a:rPr lang="en-US" sz="1700" i="1" dirty="0">
                <a:effectLst/>
              </a:rPr>
              <a:t> de </a:t>
            </a:r>
            <a:r>
              <a:rPr lang="en-US" sz="1700" i="1" dirty="0" err="1">
                <a:effectLst/>
              </a:rPr>
              <a:t>arte</a:t>
            </a:r>
            <a:r>
              <a:rPr lang="en-US" sz="1700" i="1" dirty="0">
                <a:effectLst/>
              </a:rPr>
              <a:t> para algo </a:t>
            </a:r>
            <a:r>
              <a:rPr lang="en-US" sz="1700" i="1" dirty="0" err="1">
                <a:effectLst/>
              </a:rPr>
              <a:t>tão</a:t>
            </a:r>
            <a:r>
              <a:rPr lang="en-US" sz="1700" i="1" dirty="0">
                <a:effectLst/>
              </a:rPr>
              <a:t> </a:t>
            </a:r>
            <a:r>
              <a:rPr lang="en-US" sz="1700" i="1" dirty="0" err="1">
                <a:effectLst/>
              </a:rPr>
              <a:t>insignificante</a:t>
            </a:r>
            <a:r>
              <a:rPr lang="en-US" sz="1700" i="1" dirty="0">
                <a:effectLst/>
              </a:rPr>
              <a:t> e trivial. </a:t>
            </a:r>
            <a:r>
              <a:rPr lang="en-US" sz="1700" i="1" dirty="0" err="1">
                <a:effectLst/>
              </a:rPr>
              <a:t>Nenhuma</a:t>
            </a:r>
            <a:r>
              <a:rPr lang="en-US" sz="1700" i="1" dirty="0">
                <a:effectLst/>
              </a:rPr>
              <a:t> </a:t>
            </a:r>
            <a:r>
              <a:rPr lang="en-US" sz="1700" i="1" dirty="0" err="1">
                <a:effectLst/>
              </a:rPr>
              <a:t>cultura</a:t>
            </a:r>
            <a:r>
              <a:rPr lang="en-US" sz="1700" i="1" dirty="0">
                <a:effectLst/>
              </a:rPr>
              <a:t> </a:t>
            </a:r>
            <a:r>
              <a:rPr lang="en-US" sz="1700" i="1" dirty="0" err="1">
                <a:effectLst/>
              </a:rPr>
              <a:t>poderia</a:t>
            </a:r>
            <a:r>
              <a:rPr lang="en-US" sz="1700" i="1" dirty="0">
                <a:effectLst/>
              </a:rPr>
              <a:t> ser </a:t>
            </a:r>
            <a:r>
              <a:rPr lang="en-US" sz="1700" i="1" dirty="0" err="1">
                <a:effectLst/>
              </a:rPr>
              <a:t>tão</a:t>
            </a:r>
            <a:r>
              <a:rPr lang="en-US" sz="1700" i="1" dirty="0">
                <a:effectLst/>
              </a:rPr>
              <a:t> cruel com </a:t>
            </a:r>
            <a:r>
              <a:rPr lang="en-US" sz="1700" i="1" dirty="0" err="1">
                <a:effectLst/>
              </a:rPr>
              <a:t>suas</a:t>
            </a:r>
            <a:r>
              <a:rPr lang="en-US" sz="1700" i="1" dirty="0">
                <a:effectLst/>
              </a:rPr>
              <a:t> </a:t>
            </a:r>
            <a:r>
              <a:rPr lang="en-US" sz="1700" i="1" dirty="0" err="1">
                <a:effectLst/>
              </a:rPr>
              <a:t>crianças</a:t>
            </a:r>
            <a:r>
              <a:rPr lang="en-US" sz="1700" i="1" dirty="0">
                <a:effectLst/>
              </a:rPr>
              <a:t> a </a:t>
            </a:r>
            <a:r>
              <a:rPr lang="en-US" sz="1700" i="1" dirty="0" err="1">
                <a:effectLst/>
              </a:rPr>
              <a:t>ponto</a:t>
            </a:r>
            <a:r>
              <a:rPr lang="en-US" sz="1700" i="1" dirty="0">
                <a:effectLst/>
              </a:rPr>
              <a:t> de </a:t>
            </a:r>
            <a:r>
              <a:rPr lang="en-US" sz="1700" i="1" dirty="0" err="1">
                <a:effectLst/>
              </a:rPr>
              <a:t>privá</a:t>
            </a:r>
            <a:r>
              <a:rPr lang="en-US" sz="1700" i="1" dirty="0">
                <a:effectLst/>
              </a:rPr>
              <a:t>-las de um </a:t>
            </a:r>
            <a:r>
              <a:rPr lang="en-US" sz="1700" i="1" dirty="0" err="1">
                <a:effectLst/>
              </a:rPr>
              <a:t>meio</a:t>
            </a:r>
            <a:r>
              <a:rPr lang="en-US" sz="1700" i="1" dirty="0">
                <a:effectLst/>
              </a:rPr>
              <a:t> </a:t>
            </a:r>
            <a:r>
              <a:rPr lang="en-US" sz="1700" i="1" dirty="0" err="1">
                <a:effectLst/>
              </a:rPr>
              <a:t>tão</a:t>
            </a:r>
            <a:r>
              <a:rPr lang="en-US" sz="1700" i="1" dirty="0">
                <a:effectLst/>
              </a:rPr>
              <a:t> </a:t>
            </a:r>
            <a:r>
              <a:rPr lang="en-US" sz="1700" i="1" dirty="0" err="1">
                <a:effectLst/>
              </a:rPr>
              <a:t>satisfatório</a:t>
            </a:r>
            <a:r>
              <a:rPr lang="en-US" sz="1700" i="1" dirty="0">
                <a:effectLst/>
              </a:rPr>
              <a:t> e natural de </a:t>
            </a:r>
            <a:r>
              <a:rPr lang="en-US" sz="1700" i="1" dirty="0" err="1">
                <a:effectLst/>
              </a:rPr>
              <a:t>expressão</a:t>
            </a:r>
            <a:r>
              <a:rPr lang="en-US" sz="1700" i="1" dirty="0">
                <a:effectLst/>
              </a:rPr>
              <a:t> </a:t>
            </a:r>
            <a:r>
              <a:rPr lang="en-US" sz="1700" i="1" dirty="0" err="1">
                <a:effectLst/>
              </a:rPr>
              <a:t>humana</a:t>
            </a:r>
            <a:r>
              <a:rPr lang="en-US" sz="1700" i="1" dirty="0">
                <a:effectLst/>
              </a:rPr>
              <a:t>.</a:t>
            </a:r>
          </a:p>
          <a:p>
            <a:pPr algn="ctr"/>
            <a:r>
              <a:rPr lang="en-US" sz="1700" i="1" dirty="0"/>
              <a:t>(Lockhart, 2009)</a:t>
            </a:r>
            <a:endParaRPr lang="en-US" sz="1700" i="1" dirty="0">
              <a:effectLst/>
            </a:endParaRPr>
          </a:p>
        </p:txBody>
      </p:sp>
      <p:sp>
        <p:nvSpPr>
          <p:cNvPr id="32" name="Rectangle 28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Espaço Reservado para Conteúdo 23">
            <a:extLst>
              <a:ext uri="{FF2B5EF4-FFF2-40B4-BE49-F238E27FC236}">
                <a16:creationId xmlns:a16="http://schemas.microsoft.com/office/drawing/2014/main" id="{A5666AAE-3A2C-42B9-BAAE-6BCDB500AE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5862" y="1569369"/>
            <a:ext cx="6019331" cy="3716015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8540653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F62877-EFF0-4AFB-88C0-EE81AA755A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 tecnologia na sociedade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2CACB45-B09E-4251-8AC6-8FB81F80B6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A arte é uma poderosa forma de expressão do indivíduo;</a:t>
            </a:r>
          </a:p>
          <a:p>
            <a:r>
              <a:rPr lang="pt-BR" dirty="0"/>
              <a:t>A tecnologia avança cada vez mais rápido, afetando a vida de todos;</a:t>
            </a:r>
          </a:p>
          <a:p>
            <a:r>
              <a:rPr lang="pt-BR" dirty="0"/>
              <a:t>Como será a expressão artística do ser humano do futuro?</a:t>
            </a:r>
          </a:p>
        </p:txBody>
      </p:sp>
    </p:spTree>
    <p:extLst>
      <p:ext uri="{BB962C8B-B14F-4D97-AF65-F5344CB8AC3E}">
        <p14:creationId xmlns:p14="http://schemas.microsoft.com/office/powerpoint/2010/main" val="162122403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460</TotalTime>
  <Words>1724</Words>
  <Application>Microsoft Office PowerPoint</Application>
  <PresentationFormat>Widescreen</PresentationFormat>
  <Paragraphs>143</Paragraphs>
  <Slides>36</Slides>
  <Notes>1</Notes>
  <HiddenSlides>0</HiddenSlides>
  <MMClips>1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36</vt:i4>
      </vt:variant>
    </vt:vector>
  </HeadingPairs>
  <TitlesOfParts>
    <vt:vector size="40" baseType="lpstr">
      <vt:lpstr>Arial</vt:lpstr>
      <vt:lpstr>Calibri</vt:lpstr>
      <vt:lpstr>Calibri Light</vt:lpstr>
      <vt:lpstr>Tema do Office</vt:lpstr>
      <vt:lpstr>Tecnologia e Artes</vt:lpstr>
      <vt:lpstr>Agradecimentos</vt:lpstr>
      <vt:lpstr>Tecnologia e Artes</vt:lpstr>
      <vt:lpstr>Arte e tecnologia</vt:lpstr>
      <vt:lpstr>Arte e tecnologia</vt:lpstr>
      <vt:lpstr>O aforismo de McLuhan</vt:lpstr>
      <vt:lpstr>Computação e arte</vt:lpstr>
      <vt:lpstr>Interdisciplinaridade entre Arte e as Ciências Exatas</vt:lpstr>
      <vt:lpstr>A tecnologia na sociedade</vt:lpstr>
      <vt:lpstr>Hipótese</vt:lpstr>
      <vt:lpstr>Métodos</vt:lpstr>
      <vt:lpstr>Pesquisa Quantitativa</vt:lpstr>
      <vt:lpstr>Objetivos da pesquisa</vt:lpstr>
      <vt:lpstr>Idade</vt:lpstr>
      <vt:lpstr>Gênero</vt:lpstr>
      <vt:lpstr>Escolaridade</vt:lpstr>
      <vt:lpstr>Oferta da educação artística no ensino fundamental</vt:lpstr>
      <vt:lpstr> Sentimento em relação à disciplina no ensino fundamental</vt:lpstr>
      <vt:lpstr>Oferta da educação artística no ensino médio</vt:lpstr>
      <vt:lpstr>Sentimento em relação à disciplina no ensimo médio</vt:lpstr>
      <vt:lpstr>Importância da educação artística</vt:lpstr>
      <vt:lpstr>Integração da tecnologia na educação</vt:lpstr>
      <vt:lpstr>Integração da tecnologia na educação artística</vt:lpstr>
      <vt:lpstr>Conclusão da pesquisa</vt:lpstr>
      <vt:lpstr>Prova de Conceito</vt:lpstr>
      <vt:lpstr>Projeto de Software</vt:lpstr>
      <vt:lpstr>Projeto de Software</vt:lpstr>
      <vt:lpstr>Projeto de Software</vt:lpstr>
      <vt:lpstr>Apresentação do PowerPoint</vt:lpstr>
      <vt:lpstr>Conclusão da prova de conceito</vt:lpstr>
      <vt:lpstr>Conclusão</vt:lpstr>
      <vt:lpstr>Conclusão</vt:lpstr>
      <vt:lpstr>Conclusão</vt:lpstr>
      <vt:lpstr>Bibliografia</vt:lpstr>
      <vt:lpstr>Bibliografia</vt:lpstr>
      <vt:lpstr>Obrigado pela  atenção!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Tecnologia e Artes</dc:title>
  <dc:creator>Gabriel</dc:creator>
  <cp:lastModifiedBy>Gabriel</cp:lastModifiedBy>
  <cp:revision>75</cp:revision>
  <dcterms:created xsi:type="dcterms:W3CDTF">2021-06-26T00:40:47Z</dcterms:created>
  <dcterms:modified xsi:type="dcterms:W3CDTF">2021-07-02T17:20:19Z</dcterms:modified>
</cp:coreProperties>
</file>